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49" r:id="rId2"/>
  </p:sldMasterIdLst>
  <p:sldIdLst>
    <p:sldId id="256" r:id="rId3"/>
    <p:sldId id="258" r:id="rId4"/>
    <p:sldId id="271" r:id="rId5"/>
    <p:sldId id="272" r:id="rId6"/>
    <p:sldId id="259" r:id="rId7"/>
    <p:sldId id="260" r:id="rId8"/>
    <p:sldId id="261" r:id="rId9"/>
    <p:sldId id="262"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E3C4FBEB-52E5-61D4-66DF-70E50334857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1CD93EF-7EF0-4CFA-8DE1-CA731A76746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06F2C3E-1EAA-AADD-A9CC-D300E4F6517C}"/>
              </a:ext>
            </a:extLst>
          </p:cNvPr>
          <p:cNvSpPr>
            <a:spLocks noGrp="1" noChangeArrowheads="1"/>
          </p:cNvSpPr>
          <p:nvPr>
            <p:ph type="sldNum" sz="quarter" idx="12"/>
          </p:nvPr>
        </p:nvSpPr>
        <p:spPr>
          <a:ln/>
        </p:spPr>
        <p:txBody>
          <a:bodyPr/>
          <a:lstStyle>
            <a:lvl1pPr>
              <a:defRPr/>
            </a:lvl1pPr>
          </a:lstStyle>
          <a:p>
            <a:fld id="{EEC4FDCC-30FF-7349-A30F-E92D82ABAC6F}" type="slidenum">
              <a:rPr lang="en-GB" altLang="en-US"/>
              <a:pPr/>
              <a:t>‹#›</a:t>
            </a:fld>
            <a:endParaRPr lang="en-GB" altLang="en-US"/>
          </a:p>
        </p:txBody>
      </p:sp>
    </p:spTree>
    <p:extLst>
      <p:ext uri="{BB962C8B-B14F-4D97-AF65-F5344CB8AC3E}">
        <p14:creationId xmlns:p14="http://schemas.microsoft.com/office/powerpoint/2010/main" val="348285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70BCBC9-7E7C-07DC-4C9B-6553F7F379C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1D32679-5F84-AB9C-8079-08110D732A0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474A9DC-6E12-5EAB-AF8B-7C422B8C9A7B}"/>
              </a:ext>
            </a:extLst>
          </p:cNvPr>
          <p:cNvSpPr>
            <a:spLocks noGrp="1" noChangeArrowheads="1"/>
          </p:cNvSpPr>
          <p:nvPr>
            <p:ph type="sldNum" sz="quarter" idx="12"/>
          </p:nvPr>
        </p:nvSpPr>
        <p:spPr>
          <a:ln/>
        </p:spPr>
        <p:txBody>
          <a:bodyPr/>
          <a:lstStyle>
            <a:lvl1pPr>
              <a:defRPr/>
            </a:lvl1pPr>
          </a:lstStyle>
          <a:p>
            <a:fld id="{D3B55C16-605A-2447-950D-A30FAA6EE4F2}" type="slidenum">
              <a:rPr lang="en-GB" altLang="en-US"/>
              <a:pPr/>
              <a:t>‹#›</a:t>
            </a:fld>
            <a:endParaRPr lang="en-GB" altLang="en-US"/>
          </a:p>
        </p:txBody>
      </p:sp>
    </p:spTree>
    <p:extLst>
      <p:ext uri="{BB962C8B-B14F-4D97-AF65-F5344CB8AC3E}">
        <p14:creationId xmlns:p14="http://schemas.microsoft.com/office/powerpoint/2010/main" val="71380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2C2839-9C92-6CC8-6229-C1862D5294F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2BB269E-20C5-D5E8-ABD7-260B0857B34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219DDE6-0D4F-4B8D-D778-AA56635AFB1C}"/>
              </a:ext>
            </a:extLst>
          </p:cNvPr>
          <p:cNvSpPr>
            <a:spLocks noGrp="1" noChangeArrowheads="1"/>
          </p:cNvSpPr>
          <p:nvPr>
            <p:ph type="sldNum" sz="quarter" idx="12"/>
          </p:nvPr>
        </p:nvSpPr>
        <p:spPr>
          <a:ln/>
        </p:spPr>
        <p:txBody>
          <a:bodyPr/>
          <a:lstStyle>
            <a:lvl1pPr>
              <a:defRPr/>
            </a:lvl1pPr>
          </a:lstStyle>
          <a:p>
            <a:fld id="{23FCF450-34E3-8D4C-9485-C993304B1E7E}" type="slidenum">
              <a:rPr lang="en-GB" altLang="en-US"/>
              <a:pPr/>
              <a:t>‹#›</a:t>
            </a:fld>
            <a:endParaRPr lang="en-GB" altLang="en-US"/>
          </a:p>
        </p:txBody>
      </p:sp>
    </p:spTree>
    <p:extLst>
      <p:ext uri="{BB962C8B-B14F-4D97-AF65-F5344CB8AC3E}">
        <p14:creationId xmlns:p14="http://schemas.microsoft.com/office/powerpoint/2010/main" val="17042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461115B-E772-E41F-1BE3-E29128883C8A}"/>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77EB0945-49C0-EFBC-C2F1-1A002B7F1AFD}"/>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AutoShape 4">
              <a:extLst>
                <a:ext uri="{FF2B5EF4-FFF2-40B4-BE49-F238E27FC236}">
                  <a16:creationId xmlns:a16="http://schemas.microsoft.com/office/drawing/2014/main" id="{3388CF23-9F64-BAD7-4540-80FD361F7BB5}"/>
                </a:ext>
              </a:extLst>
            </p:cNvPr>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AutoShape 5">
              <a:extLst>
                <a:ext uri="{FF2B5EF4-FFF2-40B4-BE49-F238E27FC236}">
                  <a16:creationId xmlns:a16="http://schemas.microsoft.com/office/drawing/2014/main" id="{01CC2C1B-DCE1-4982-451D-34EA052CF9FE}"/>
                </a:ext>
              </a:extLst>
            </p:cNvPr>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8438" name="Rectangle 6"/>
          <p:cNvSpPr>
            <a:spLocks noGrp="1" noChangeArrowheads="1"/>
          </p:cNvSpPr>
          <p:nvPr>
            <p:ph type="ctrTitle"/>
          </p:nvPr>
        </p:nvSpPr>
        <p:spPr>
          <a:xfrm>
            <a:off x="1443038" y="985838"/>
            <a:ext cx="7239000" cy="1444625"/>
          </a:xfrm>
        </p:spPr>
        <p:txBody>
          <a:bodyPr/>
          <a:lstStyle>
            <a:lvl1pPr>
              <a:defRPr sz="4000"/>
            </a:lvl1pPr>
          </a:lstStyle>
          <a:p>
            <a:pPr lvl="0"/>
            <a:r>
              <a:rPr lang="en-GB" altLang="en-US" noProof="0"/>
              <a:t>Click to edit Master title style</a:t>
            </a:r>
          </a:p>
        </p:txBody>
      </p:sp>
      <p:sp>
        <p:nvSpPr>
          <p:cNvPr id="18439"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GB" altLang="en-US" noProof="0"/>
              <a:t>Click to edit Master subtitle style</a:t>
            </a:r>
          </a:p>
        </p:txBody>
      </p:sp>
      <p:sp>
        <p:nvSpPr>
          <p:cNvPr id="6" name="Rectangle 8">
            <a:extLst>
              <a:ext uri="{FF2B5EF4-FFF2-40B4-BE49-F238E27FC236}">
                <a16:creationId xmlns:a16="http://schemas.microsoft.com/office/drawing/2014/main" id="{75FC442A-A016-7F3D-7902-F0DA07D1340D}"/>
              </a:ext>
            </a:extLst>
          </p:cNvPr>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9">
            <a:extLst>
              <a:ext uri="{FF2B5EF4-FFF2-40B4-BE49-F238E27FC236}">
                <a16:creationId xmlns:a16="http://schemas.microsoft.com/office/drawing/2014/main" id="{3CEEDD00-0A6C-7893-7F9B-6DD6457C930C}"/>
              </a:ext>
            </a:extLst>
          </p:cNvPr>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10">
            <a:extLst>
              <a:ext uri="{FF2B5EF4-FFF2-40B4-BE49-F238E27FC236}">
                <a16:creationId xmlns:a16="http://schemas.microsoft.com/office/drawing/2014/main" id="{033D998A-1E34-D7A4-954D-C299FD25CCD2}"/>
              </a:ext>
            </a:extLst>
          </p:cNvPr>
          <p:cNvSpPr>
            <a:spLocks noGrp="1" noChangeArrowheads="1"/>
          </p:cNvSpPr>
          <p:nvPr>
            <p:ph type="sldNum" sz="quarter" idx="12"/>
          </p:nvPr>
        </p:nvSpPr>
        <p:spPr/>
        <p:txBody>
          <a:bodyPr/>
          <a:lstStyle>
            <a:lvl1pPr>
              <a:defRPr/>
            </a:lvl1pPr>
          </a:lstStyle>
          <a:p>
            <a:fld id="{4AB237B3-EB4B-1541-953A-42ACD73E08B7}" type="slidenum">
              <a:rPr lang="en-GB" altLang="en-US"/>
              <a:pPr/>
              <a:t>‹#›</a:t>
            </a:fld>
            <a:endParaRPr lang="en-GB" altLang="en-US"/>
          </a:p>
        </p:txBody>
      </p:sp>
    </p:spTree>
    <p:extLst>
      <p:ext uri="{BB962C8B-B14F-4D97-AF65-F5344CB8AC3E}">
        <p14:creationId xmlns:p14="http://schemas.microsoft.com/office/powerpoint/2010/main" val="169075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A8A076A-767A-33C8-72E8-14EDBF49953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9">
            <a:extLst>
              <a:ext uri="{FF2B5EF4-FFF2-40B4-BE49-F238E27FC236}">
                <a16:creationId xmlns:a16="http://schemas.microsoft.com/office/drawing/2014/main" id="{64F0EBBB-8FAF-5F2C-A7E1-30CB571F52F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0">
            <a:extLst>
              <a:ext uri="{FF2B5EF4-FFF2-40B4-BE49-F238E27FC236}">
                <a16:creationId xmlns:a16="http://schemas.microsoft.com/office/drawing/2014/main" id="{9CE9D61D-1E5E-EDDA-B3EA-317D736397C6}"/>
              </a:ext>
            </a:extLst>
          </p:cNvPr>
          <p:cNvSpPr>
            <a:spLocks noGrp="1" noChangeArrowheads="1"/>
          </p:cNvSpPr>
          <p:nvPr>
            <p:ph type="sldNum" sz="quarter" idx="12"/>
          </p:nvPr>
        </p:nvSpPr>
        <p:spPr>
          <a:ln/>
        </p:spPr>
        <p:txBody>
          <a:bodyPr/>
          <a:lstStyle>
            <a:lvl1pPr>
              <a:defRPr/>
            </a:lvl1pPr>
          </a:lstStyle>
          <a:p>
            <a:fld id="{C2DCA97D-3E1B-E64D-BB52-B7BD0D77737A}" type="slidenum">
              <a:rPr lang="en-GB" altLang="en-US"/>
              <a:pPr/>
              <a:t>‹#›</a:t>
            </a:fld>
            <a:endParaRPr lang="en-GB" altLang="en-US"/>
          </a:p>
        </p:txBody>
      </p:sp>
    </p:spTree>
    <p:extLst>
      <p:ext uri="{BB962C8B-B14F-4D97-AF65-F5344CB8AC3E}">
        <p14:creationId xmlns:p14="http://schemas.microsoft.com/office/powerpoint/2010/main" val="14278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8">
            <a:extLst>
              <a:ext uri="{FF2B5EF4-FFF2-40B4-BE49-F238E27FC236}">
                <a16:creationId xmlns:a16="http://schemas.microsoft.com/office/drawing/2014/main" id="{E382BC46-D24A-A00E-8CB9-6CD07DFF5CE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9">
            <a:extLst>
              <a:ext uri="{FF2B5EF4-FFF2-40B4-BE49-F238E27FC236}">
                <a16:creationId xmlns:a16="http://schemas.microsoft.com/office/drawing/2014/main" id="{8FEA2F37-973C-9712-985F-77AF8841798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0">
            <a:extLst>
              <a:ext uri="{FF2B5EF4-FFF2-40B4-BE49-F238E27FC236}">
                <a16:creationId xmlns:a16="http://schemas.microsoft.com/office/drawing/2014/main" id="{98FC19E8-6F39-E108-F6D0-8FCFD5FD169F}"/>
              </a:ext>
            </a:extLst>
          </p:cNvPr>
          <p:cNvSpPr>
            <a:spLocks noGrp="1" noChangeArrowheads="1"/>
          </p:cNvSpPr>
          <p:nvPr>
            <p:ph type="sldNum" sz="quarter" idx="12"/>
          </p:nvPr>
        </p:nvSpPr>
        <p:spPr>
          <a:ln/>
        </p:spPr>
        <p:txBody>
          <a:bodyPr/>
          <a:lstStyle>
            <a:lvl1pPr>
              <a:defRPr/>
            </a:lvl1pPr>
          </a:lstStyle>
          <a:p>
            <a:fld id="{BE5BA1EE-B04C-D747-816C-FD1C9447FB5B}" type="slidenum">
              <a:rPr lang="en-GB" altLang="en-US"/>
              <a:pPr/>
              <a:t>‹#›</a:t>
            </a:fld>
            <a:endParaRPr lang="en-GB" altLang="en-US"/>
          </a:p>
        </p:txBody>
      </p:sp>
    </p:spTree>
    <p:extLst>
      <p:ext uri="{BB962C8B-B14F-4D97-AF65-F5344CB8AC3E}">
        <p14:creationId xmlns:p14="http://schemas.microsoft.com/office/powerpoint/2010/main" val="404784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7F0424D9-8F82-17E5-99E1-BE70AB037E9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9">
            <a:extLst>
              <a:ext uri="{FF2B5EF4-FFF2-40B4-BE49-F238E27FC236}">
                <a16:creationId xmlns:a16="http://schemas.microsoft.com/office/drawing/2014/main" id="{E0DD03B2-1691-EB06-1C88-DD85FA52F58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0">
            <a:extLst>
              <a:ext uri="{FF2B5EF4-FFF2-40B4-BE49-F238E27FC236}">
                <a16:creationId xmlns:a16="http://schemas.microsoft.com/office/drawing/2014/main" id="{77B90A3F-3B6F-8BAC-875E-957410162647}"/>
              </a:ext>
            </a:extLst>
          </p:cNvPr>
          <p:cNvSpPr>
            <a:spLocks noGrp="1" noChangeArrowheads="1"/>
          </p:cNvSpPr>
          <p:nvPr>
            <p:ph type="sldNum" sz="quarter" idx="12"/>
          </p:nvPr>
        </p:nvSpPr>
        <p:spPr>
          <a:ln/>
        </p:spPr>
        <p:txBody>
          <a:bodyPr/>
          <a:lstStyle>
            <a:lvl1pPr>
              <a:defRPr/>
            </a:lvl1pPr>
          </a:lstStyle>
          <a:p>
            <a:fld id="{61C93843-2CC2-C148-8166-4F57B82DD8D1}" type="slidenum">
              <a:rPr lang="en-GB" altLang="en-US"/>
              <a:pPr/>
              <a:t>‹#›</a:t>
            </a:fld>
            <a:endParaRPr lang="en-GB" altLang="en-US"/>
          </a:p>
        </p:txBody>
      </p:sp>
    </p:spTree>
    <p:extLst>
      <p:ext uri="{BB962C8B-B14F-4D97-AF65-F5344CB8AC3E}">
        <p14:creationId xmlns:p14="http://schemas.microsoft.com/office/powerpoint/2010/main" val="419820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0D8F924C-97B9-05C2-C7CA-5557216571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9">
            <a:extLst>
              <a:ext uri="{FF2B5EF4-FFF2-40B4-BE49-F238E27FC236}">
                <a16:creationId xmlns:a16="http://schemas.microsoft.com/office/drawing/2014/main" id="{86C15162-5B17-3DBB-8232-492934C6ADE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10">
            <a:extLst>
              <a:ext uri="{FF2B5EF4-FFF2-40B4-BE49-F238E27FC236}">
                <a16:creationId xmlns:a16="http://schemas.microsoft.com/office/drawing/2014/main" id="{644FFFD7-C85D-F949-B0C3-65E0779C98AF}"/>
              </a:ext>
            </a:extLst>
          </p:cNvPr>
          <p:cNvSpPr>
            <a:spLocks noGrp="1" noChangeArrowheads="1"/>
          </p:cNvSpPr>
          <p:nvPr>
            <p:ph type="sldNum" sz="quarter" idx="12"/>
          </p:nvPr>
        </p:nvSpPr>
        <p:spPr>
          <a:ln/>
        </p:spPr>
        <p:txBody>
          <a:bodyPr/>
          <a:lstStyle>
            <a:lvl1pPr>
              <a:defRPr/>
            </a:lvl1pPr>
          </a:lstStyle>
          <a:p>
            <a:fld id="{EE73D2A5-242B-7648-9517-5CDE4BBDBB7C}" type="slidenum">
              <a:rPr lang="en-GB" altLang="en-US"/>
              <a:pPr/>
              <a:t>‹#›</a:t>
            </a:fld>
            <a:endParaRPr lang="en-GB" altLang="en-US"/>
          </a:p>
        </p:txBody>
      </p:sp>
    </p:spTree>
    <p:extLst>
      <p:ext uri="{BB962C8B-B14F-4D97-AF65-F5344CB8AC3E}">
        <p14:creationId xmlns:p14="http://schemas.microsoft.com/office/powerpoint/2010/main" val="388404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914845AC-7C11-4079-6F46-58E1AB32517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9">
            <a:extLst>
              <a:ext uri="{FF2B5EF4-FFF2-40B4-BE49-F238E27FC236}">
                <a16:creationId xmlns:a16="http://schemas.microsoft.com/office/drawing/2014/main" id="{76EE180B-5A88-DA16-0AC8-EE521423677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10">
            <a:extLst>
              <a:ext uri="{FF2B5EF4-FFF2-40B4-BE49-F238E27FC236}">
                <a16:creationId xmlns:a16="http://schemas.microsoft.com/office/drawing/2014/main" id="{0DBFD42F-676F-EE2E-8998-7C77C279B25D}"/>
              </a:ext>
            </a:extLst>
          </p:cNvPr>
          <p:cNvSpPr>
            <a:spLocks noGrp="1" noChangeArrowheads="1"/>
          </p:cNvSpPr>
          <p:nvPr>
            <p:ph type="sldNum" sz="quarter" idx="12"/>
          </p:nvPr>
        </p:nvSpPr>
        <p:spPr>
          <a:ln/>
        </p:spPr>
        <p:txBody>
          <a:bodyPr/>
          <a:lstStyle>
            <a:lvl1pPr>
              <a:defRPr/>
            </a:lvl1pPr>
          </a:lstStyle>
          <a:p>
            <a:fld id="{641D04F2-9924-E84A-9DD0-5F9D381E43BD}" type="slidenum">
              <a:rPr lang="en-GB" altLang="en-US"/>
              <a:pPr/>
              <a:t>‹#›</a:t>
            </a:fld>
            <a:endParaRPr lang="en-GB" altLang="en-US"/>
          </a:p>
        </p:txBody>
      </p:sp>
    </p:spTree>
    <p:extLst>
      <p:ext uri="{BB962C8B-B14F-4D97-AF65-F5344CB8AC3E}">
        <p14:creationId xmlns:p14="http://schemas.microsoft.com/office/powerpoint/2010/main" val="67204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9ACB857-131C-7E7B-6CF7-713A9B87EF5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9">
            <a:extLst>
              <a:ext uri="{FF2B5EF4-FFF2-40B4-BE49-F238E27FC236}">
                <a16:creationId xmlns:a16="http://schemas.microsoft.com/office/drawing/2014/main" id="{0E01C606-1230-7604-4FB6-D1749616354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10">
            <a:extLst>
              <a:ext uri="{FF2B5EF4-FFF2-40B4-BE49-F238E27FC236}">
                <a16:creationId xmlns:a16="http://schemas.microsoft.com/office/drawing/2014/main" id="{FA551406-08CA-DC85-2870-1D117319EBBF}"/>
              </a:ext>
            </a:extLst>
          </p:cNvPr>
          <p:cNvSpPr>
            <a:spLocks noGrp="1" noChangeArrowheads="1"/>
          </p:cNvSpPr>
          <p:nvPr>
            <p:ph type="sldNum" sz="quarter" idx="12"/>
          </p:nvPr>
        </p:nvSpPr>
        <p:spPr>
          <a:ln/>
        </p:spPr>
        <p:txBody>
          <a:bodyPr/>
          <a:lstStyle>
            <a:lvl1pPr>
              <a:defRPr/>
            </a:lvl1pPr>
          </a:lstStyle>
          <a:p>
            <a:fld id="{4F0B987B-BBC5-DD49-8671-88C263A01614}" type="slidenum">
              <a:rPr lang="en-GB" altLang="en-US"/>
              <a:pPr/>
              <a:t>‹#›</a:t>
            </a:fld>
            <a:endParaRPr lang="en-GB" altLang="en-US"/>
          </a:p>
        </p:txBody>
      </p:sp>
    </p:spTree>
    <p:extLst>
      <p:ext uri="{BB962C8B-B14F-4D97-AF65-F5344CB8AC3E}">
        <p14:creationId xmlns:p14="http://schemas.microsoft.com/office/powerpoint/2010/main" val="702872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BC1CE103-770B-BCEF-FAC2-075FA59EF42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9">
            <a:extLst>
              <a:ext uri="{FF2B5EF4-FFF2-40B4-BE49-F238E27FC236}">
                <a16:creationId xmlns:a16="http://schemas.microsoft.com/office/drawing/2014/main" id="{A19BB79B-11FC-38B3-C391-3F88760AA9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0">
            <a:extLst>
              <a:ext uri="{FF2B5EF4-FFF2-40B4-BE49-F238E27FC236}">
                <a16:creationId xmlns:a16="http://schemas.microsoft.com/office/drawing/2014/main" id="{8CB269DB-7B80-83CE-6E90-8845841373DA}"/>
              </a:ext>
            </a:extLst>
          </p:cNvPr>
          <p:cNvSpPr>
            <a:spLocks noGrp="1" noChangeArrowheads="1"/>
          </p:cNvSpPr>
          <p:nvPr>
            <p:ph type="sldNum" sz="quarter" idx="12"/>
          </p:nvPr>
        </p:nvSpPr>
        <p:spPr>
          <a:ln/>
        </p:spPr>
        <p:txBody>
          <a:bodyPr/>
          <a:lstStyle>
            <a:lvl1pPr>
              <a:defRPr/>
            </a:lvl1pPr>
          </a:lstStyle>
          <a:p>
            <a:fld id="{F640D940-0F40-FC4E-9523-65DF27FC6242}" type="slidenum">
              <a:rPr lang="en-GB" altLang="en-US"/>
              <a:pPr/>
              <a:t>‹#›</a:t>
            </a:fld>
            <a:endParaRPr lang="en-GB" altLang="en-US"/>
          </a:p>
        </p:txBody>
      </p:sp>
    </p:spTree>
    <p:extLst>
      <p:ext uri="{BB962C8B-B14F-4D97-AF65-F5344CB8AC3E}">
        <p14:creationId xmlns:p14="http://schemas.microsoft.com/office/powerpoint/2010/main" val="15670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3A0FE2C-DEC4-0FD9-140C-8CFE25E7625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5143541-6601-1CC4-CB09-EF994A4762C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26EAA71-D3D7-4005-C01E-DE99549625AD}"/>
              </a:ext>
            </a:extLst>
          </p:cNvPr>
          <p:cNvSpPr>
            <a:spLocks noGrp="1" noChangeArrowheads="1"/>
          </p:cNvSpPr>
          <p:nvPr>
            <p:ph type="sldNum" sz="quarter" idx="12"/>
          </p:nvPr>
        </p:nvSpPr>
        <p:spPr>
          <a:ln/>
        </p:spPr>
        <p:txBody>
          <a:bodyPr/>
          <a:lstStyle>
            <a:lvl1pPr>
              <a:defRPr/>
            </a:lvl1pPr>
          </a:lstStyle>
          <a:p>
            <a:fld id="{617F827A-843E-B64F-9EF0-4677FCBACD46}" type="slidenum">
              <a:rPr lang="en-GB" altLang="en-US"/>
              <a:pPr/>
              <a:t>‹#›</a:t>
            </a:fld>
            <a:endParaRPr lang="en-GB" altLang="en-US"/>
          </a:p>
        </p:txBody>
      </p:sp>
    </p:spTree>
    <p:extLst>
      <p:ext uri="{BB962C8B-B14F-4D97-AF65-F5344CB8AC3E}">
        <p14:creationId xmlns:p14="http://schemas.microsoft.com/office/powerpoint/2010/main" val="1790292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283F748E-9DF5-4662-7B57-AEB4E448FB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9">
            <a:extLst>
              <a:ext uri="{FF2B5EF4-FFF2-40B4-BE49-F238E27FC236}">
                <a16:creationId xmlns:a16="http://schemas.microsoft.com/office/drawing/2014/main" id="{E146C818-F900-3259-97CB-A8E5C989C56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0">
            <a:extLst>
              <a:ext uri="{FF2B5EF4-FFF2-40B4-BE49-F238E27FC236}">
                <a16:creationId xmlns:a16="http://schemas.microsoft.com/office/drawing/2014/main" id="{E13C613E-D02B-DA5E-15B1-229BCB8F1E2E}"/>
              </a:ext>
            </a:extLst>
          </p:cNvPr>
          <p:cNvSpPr>
            <a:spLocks noGrp="1" noChangeArrowheads="1"/>
          </p:cNvSpPr>
          <p:nvPr>
            <p:ph type="sldNum" sz="quarter" idx="12"/>
          </p:nvPr>
        </p:nvSpPr>
        <p:spPr>
          <a:ln/>
        </p:spPr>
        <p:txBody>
          <a:bodyPr/>
          <a:lstStyle>
            <a:lvl1pPr>
              <a:defRPr/>
            </a:lvl1pPr>
          </a:lstStyle>
          <a:p>
            <a:fld id="{1BDF6A0D-FF58-2E41-B71D-05827BBA2F92}" type="slidenum">
              <a:rPr lang="en-GB" altLang="en-US"/>
              <a:pPr/>
              <a:t>‹#›</a:t>
            </a:fld>
            <a:endParaRPr lang="en-GB" altLang="en-US"/>
          </a:p>
        </p:txBody>
      </p:sp>
    </p:spTree>
    <p:extLst>
      <p:ext uri="{BB962C8B-B14F-4D97-AF65-F5344CB8AC3E}">
        <p14:creationId xmlns:p14="http://schemas.microsoft.com/office/powerpoint/2010/main" val="309272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D49F5986-794A-76B8-B425-084E22EC62A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9">
            <a:extLst>
              <a:ext uri="{FF2B5EF4-FFF2-40B4-BE49-F238E27FC236}">
                <a16:creationId xmlns:a16="http://schemas.microsoft.com/office/drawing/2014/main" id="{CC8B0FB1-4301-E623-AE86-31916700F5C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0">
            <a:extLst>
              <a:ext uri="{FF2B5EF4-FFF2-40B4-BE49-F238E27FC236}">
                <a16:creationId xmlns:a16="http://schemas.microsoft.com/office/drawing/2014/main" id="{C9E784A7-7D1C-98B3-2ACF-FB26904B2EC3}"/>
              </a:ext>
            </a:extLst>
          </p:cNvPr>
          <p:cNvSpPr>
            <a:spLocks noGrp="1" noChangeArrowheads="1"/>
          </p:cNvSpPr>
          <p:nvPr>
            <p:ph type="sldNum" sz="quarter" idx="12"/>
          </p:nvPr>
        </p:nvSpPr>
        <p:spPr>
          <a:ln/>
        </p:spPr>
        <p:txBody>
          <a:bodyPr/>
          <a:lstStyle>
            <a:lvl1pPr>
              <a:defRPr/>
            </a:lvl1pPr>
          </a:lstStyle>
          <a:p>
            <a:fld id="{21468C6A-A613-CB43-B52F-B28FCEA96052}" type="slidenum">
              <a:rPr lang="en-GB" altLang="en-US"/>
              <a:pPr/>
              <a:t>‹#›</a:t>
            </a:fld>
            <a:endParaRPr lang="en-GB" altLang="en-US"/>
          </a:p>
        </p:txBody>
      </p:sp>
    </p:spTree>
    <p:extLst>
      <p:ext uri="{BB962C8B-B14F-4D97-AF65-F5344CB8AC3E}">
        <p14:creationId xmlns:p14="http://schemas.microsoft.com/office/powerpoint/2010/main" val="86622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A408B85-A03C-2F9E-1463-FBA31BC3D5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9">
            <a:extLst>
              <a:ext uri="{FF2B5EF4-FFF2-40B4-BE49-F238E27FC236}">
                <a16:creationId xmlns:a16="http://schemas.microsoft.com/office/drawing/2014/main" id="{5BC37DF1-7A02-2993-CDDA-7AD5FD4DAD1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0">
            <a:extLst>
              <a:ext uri="{FF2B5EF4-FFF2-40B4-BE49-F238E27FC236}">
                <a16:creationId xmlns:a16="http://schemas.microsoft.com/office/drawing/2014/main" id="{1212E94D-B949-4995-F2E5-A82E34810584}"/>
              </a:ext>
            </a:extLst>
          </p:cNvPr>
          <p:cNvSpPr>
            <a:spLocks noGrp="1" noChangeArrowheads="1"/>
          </p:cNvSpPr>
          <p:nvPr>
            <p:ph type="sldNum" sz="quarter" idx="12"/>
          </p:nvPr>
        </p:nvSpPr>
        <p:spPr>
          <a:ln/>
        </p:spPr>
        <p:txBody>
          <a:bodyPr/>
          <a:lstStyle>
            <a:lvl1pPr>
              <a:defRPr/>
            </a:lvl1pPr>
          </a:lstStyle>
          <a:p>
            <a:fld id="{2469A9CB-DD25-A743-94E8-D75AF6228D0E}" type="slidenum">
              <a:rPr lang="en-GB" altLang="en-US"/>
              <a:pPr/>
              <a:t>‹#›</a:t>
            </a:fld>
            <a:endParaRPr lang="en-GB" altLang="en-US"/>
          </a:p>
        </p:txBody>
      </p:sp>
    </p:spTree>
    <p:extLst>
      <p:ext uri="{BB962C8B-B14F-4D97-AF65-F5344CB8AC3E}">
        <p14:creationId xmlns:p14="http://schemas.microsoft.com/office/powerpoint/2010/main" val="2830353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02225" y="1827213"/>
            <a:ext cx="3581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102225" y="3960813"/>
            <a:ext cx="3581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a:extLst>
              <a:ext uri="{FF2B5EF4-FFF2-40B4-BE49-F238E27FC236}">
                <a16:creationId xmlns:a16="http://schemas.microsoft.com/office/drawing/2014/main" id="{6B2DB79D-E7A7-1550-0217-054BCD3B4BC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9">
            <a:extLst>
              <a:ext uri="{FF2B5EF4-FFF2-40B4-BE49-F238E27FC236}">
                <a16:creationId xmlns:a16="http://schemas.microsoft.com/office/drawing/2014/main" id="{8487397F-98CE-4F4E-AF55-96D40A6E480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10">
            <a:extLst>
              <a:ext uri="{FF2B5EF4-FFF2-40B4-BE49-F238E27FC236}">
                <a16:creationId xmlns:a16="http://schemas.microsoft.com/office/drawing/2014/main" id="{51DE5E7A-E3AA-90C1-8AA5-E708AE4B6F25}"/>
              </a:ext>
            </a:extLst>
          </p:cNvPr>
          <p:cNvSpPr>
            <a:spLocks noGrp="1" noChangeArrowheads="1"/>
          </p:cNvSpPr>
          <p:nvPr>
            <p:ph type="sldNum" sz="quarter" idx="12"/>
          </p:nvPr>
        </p:nvSpPr>
        <p:spPr>
          <a:ln/>
        </p:spPr>
        <p:txBody>
          <a:bodyPr/>
          <a:lstStyle>
            <a:lvl1pPr>
              <a:defRPr/>
            </a:lvl1pPr>
          </a:lstStyle>
          <a:p>
            <a:fld id="{DE2FDD63-01D8-3548-8BD9-311C2D446F09}" type="slidenum">
              <a:rPr lang="en-GB" altLang="en-US"/>
              <a:pPr/>
              <a:t>‹#›</a:t>
            </a:fld>
            <a:endParaRPr lang="en-GB" altLang="en-US"/>
          </a:p>
        </p:txBody>
      </p:sp>
    </p:spTree>
    <p:extLst>
      <p:ext uri="{BB962C8B-B14F-4D97-AF65-F5344CB8AC3E}">
        <p14:creationId xmlns:p14="http://schemas.microsoft.com/office/powerpoint/2010/main" val="32947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7224AB7-2F61-7E80-C371-46C5D585591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28B74BF-E562-625D-0F2F-E5DCD6BAFC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3739845-A637-C776-58B5-E992B702F1CE}"/>
              </a:ext>
            </a:extLst>
          </p:cNvPr>
          <p:cNvSpPr>
            <a:spLocks noGrp="1" noChangeArrowheads="1"/>
          </p:cNvSpPr>
          <p:nvPr>
            <p:ph type="sldNum" sz="quarter" idx="12"/>
          </p:nvPr>
        </p:nvSpPr>
        <p:spPr>
          <a:ln/>
        </p:spPr>
        <p:txBody>
          <a:bodyPr/>
          <a:lstStyle>
            <a:lvl1pPr>
              <a:defRPr/>
            </a:lvl1pPr>
          </a:lstStyle>
          <a:p>
            <a:fld id="{092C1616-CF9B-BD40-9BFB-73FC463DCB75}" type="slidenum">
              <a:rPr lang="en-GB" altLang="en-US"/>
              <a:pPr/>
              <a:t>‹#›</a:t>
            </a:fld>
            <a:endParaRPr lang="en-GB" altLang="en-US"/>
          </a:p>
        </p:txBody>
      </p:sp>
    </p:spTree>
    <p:extLst>
      <p:ext uri="{BB962C8B-B14F-4D97-AF65-F5344CB8AC3E}">
        <p14:creationId xmlns:p14="http://schemas.microsoft.com/office/powerpoint/2010/main" val="91722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5D38283-74B1-8B9C-6A18-19756A47756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42CCEA6-5427-C75D-457A-0D1A086E389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D0807EF-1D81-70D3-62B1-22D5FBC54DD6}"/>
              </a:ext>
            </a:extLst>
          </p:cNvPr>
          <p:cNvSpPr>
            <a:spLocks noGrp="1" noChangeArrowheads="1"/>
          </p:cNvSpPr>
          <p:nvPr>
            <p:ph type="sldNum" sz="quarter" idx="12"/>
          </p:nvPr>
        </p:nvSpPr>
        <p:spPr>
          <a:ln/>
        </p:spPr>
        <p:txBody>
          <a:bodyPr/>
          <a:lstStyle>
            <a:lvl1pPr>
              <a:defRPr/>
            </a:lvl1pPr>
          </a:lstStyle>
          <a:p>
            <a:fld id="{A89636F2-25F1-0541-8EC5-432081FB4616}" type="slidenum">
              <a:rPr lang="en-GB" altLang="en-US"/>
              <a:pPr/>
              <a:t>‹#›</a:t>
            </a:fld>
            <a:endParaRPr lang="en-GB" altLang="en-US"/>
          </a:p>
        </p:txBody>
      </p:sp>
    </p:spTree>
    <p:extLst>
      <p:ext uri="{BB962C8B-B14F-4D97-AF65-F5344CB8AC3E}">
        <p14:creationId xmlns:p14="http://schemas.microsoft.com/office/powerpoint/2010/main" val="357745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0FCD762-C0B4-3C5E-3AA2-AF4205ADDD1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591DF3E-2F45-D68A-9E98-3645D576DA2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D0BE52A-79C8-727F-8D18-5E562448023C}"/>
              </a:ext>
            </a:extLst>
          </p:cNvPr>
          <p:cNvSpPr>
            <a:spLocks noGrp="1" noChangeArrowheads="1"/>
          </p:cNvSpPr>
          <p:nvPr>
            <p:ph type="sldNum" sz="quarter" idx="12"/>
          </p:nvPr>
        </p:nvSpPr>
        <p:spPr>
          <a:ln/>
        </p:spPr>
        <p:txBody>
          <a:bodyPr/>
          <a:lstStyle>
            <a:lvl1pPr>
              <a:defRPr/>
            </a:lvl1pPr>
          </a:lstStyle>
          <a:p>
            <a:fld id="{166B76D1-6A3C-7044-AFC9-3CC46CC0B72F}" type="slidenum">
              <a:rPr lang="en-GB" altLang="en-US"/>
              <a:pPr/>
              <a:t>‹#›</a:t>
            </a:fld>
            <a:endParaRPr lang="en-GB" altLang="en-US"/>
          </a:p>
        </p:txBody>
      </p:sp>
    </p:spTree>
    <p:extLst>
      <p:ext uri="{BB962C8B-B14F-4D97-AF65-F5344CB8AC3E}">
        <p14:creationId xmlns:p14="http://schemas.microsoft.com/office/powerpoint/2010/main" val="273248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5D9902F-C8A6-2BE3-6BA7-6F7E579DAB9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BC53F39F-80E1-7544-C57F-B1AA4E5E7E7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D28523C-B8B2-B824-CE23-729277D755AB}"/>
              </a:ext>
            </a:extLst>
          </p:cNvPr>
          <p:cNvSpPr>
            <a:spLocks noGrp="1" noChangeArrowheads="1"/>
          </p:cNvSpPr>
          <p:nvPr>
            <p:ph type="sldNum" sz="quarter" idx="12"/>
          </p:nvPr>
        </p:nvSpPr>
        <p:spPr>
          <a:ln/>
        </p:spPr>
        <p:txBody>
          <a:bodyPr/>
          <a:lstStyle>
            <a:lvl1pPr>
              <a:defRPr/>
            </a:lvl1pPr>
          </a:lstStyle>
          <a:p>
            <a:fld id="{7855F265-3D4C-584C-B444-37DE3E8D6055}" type="slidenum">
              <a:rPr lang="en-GB" altLang="en-US"/>
              <a:pPr/>
              <a:t>‹#›</a:t>
            </a:fld>
            <a:endParaRPr lang="en-GB" altLang="en-US"/>
          </a:p>
        </p:txBody>
      </p:sp>
    </p:spTree>
    <p:extLst>
      <p:ext uri="{BB962C8B-B14F-4D97-AF65-F5344CB8AC3E}">
        <p14:creationId xmlns:p14="http://schemas.microsoft.com/office/powerpoint/2010/main" val="395793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4C0261-AD78-F7F7-1509-2F4C2DC3E0C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591ABB7-1A65-5797-31B2-A09A55FB6F5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C9272F3-561C-752B-496E-2381EBBADA70}"/>
              </a:ext>
            </a:extLst>
          </p:cNvPr>
          <p:cNvSpPr>
            <a:spLocks noGrp="1" noChangeArrowheads="1"/>
          </p:cNvSpPr>
          <p:nvPr>
            <p:ph type="sldNum" sz="quarter" idx="12"/>
          </p:nvPr>
        </p:nvSpPr>
        <p:spPr>
          <a:ln/>
        </p:spPr>
        <p:txBody>
          <a:bodyPr/>
          <a:lstStyle>
            <a:lvl1pPr>
              <a:defRPr/>
            </a:lvl1pPr>
          </a:lstStyle>
          <a:p>
            <a:fld id="{4EAEE3D7-2044-4740-BA56-FA2452F04FDF}" type="slidenum">
              <a:rPr lang="en-GB" altLang="en-US"/>
              <a:pPr/>
              <a:t>‹#›</a:t>
            </a:fld>
            <a:endParaRPr lang="en-GB" altLang="en-US"/>
          </a:p>
        </p:txBody>
      </p:sp>
    </p:spTree>
    <p:extLst>
      <p:ext uri="{BB962C8B-B14F-4D97-AF65-F5344CB8AC3E}">
        <p14:creationId xmlns:p14="http://schemas.microsoft.com/office/powerpoint/2010/main" val="183966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EF78714-1AD8-B8C3-4469-55918826FE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420E896-1DE0-8338-1017-CFB7FA97F20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521CE24-D191-4B4F-0206-A153ED2F5880}"/>
              </a:ext>
            </a:extLst>
          </p:cNvPr>
          <p:cNvSpPr>
            <a:spLocks noGrp="1" noChangeArrowheads="1"/>
          </p:cNvSpPr>
          <p:nvPr>
            <p:ph type="sldNum" sz="quarter" idx="12"/>
          </p:nvPr>
        </p:nvSpPr>
        <p:spPr>
          <a:ln/>
        </p:spPr>
        <p:txBody>
          <a:bodyPr/>
          <a:lstStyle>
            <a:lvl1pPr>
              <a:defRPr/>
            </a:lvl1pPr>
          </a:lstStyle>
          <a:p>
            <a:fld id="{5498DD06-0797-C344-8457-F8183E72AD88}" type="slidenum">
              <a:rPr lang="en-GB" altLang="en-US"/>
              <a:pPr/>
              <a:t>‹#›</a:t>
            </a:fld>
            <a:endParaRPr lang="en-GB" altLang="en-US"/>
          </a:p>
        </p:txBody>
      </p:sp>
    </p:spTree>
    <p:extLst>
      <p:ext uri="{BB962C8B-B14F-4D97-AF65-F5344CB8AC3E}">
        <p14:creationId xmlns:p14="http://schemas.microsoft.com/office/powerpoint/2010/main" val="362459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EBB0E78-D018-D05F-E32C-4973626FB57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D312403-447F-2987-1BEE-051A15BE0C3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335BDA4-4812-44EB-2B19-D13848FB2156}"/>
              </a:ext>
            </a:extLst>
          </p:cNvPr>
          <p:cNvSpPr>
            <a:spLocks noGrp="1" noChangeArrowheads="1"/>
          </p:cNvSpPr>
          <p:nvPr>
            <p:ph type="sldNum" sz="quarter" idx="12"/>
          </p:nvPr>
        </p:nvSpPr>
        <p:spPr>
          <a:ln/>
        </p:spPr>
        <p:txBody>
          <a:bodyPr/>
          <a:lstStyle>
            <a:lvl1pPr>
              <a:defRPr/>
            </a:lvl1pPr>
          </a:lstStyle>
          <a:p>
            <a:fld id="{2BEF1902-6B93-5147-9871-AD05A31E10FF}" type="slidenum">
              <a:rPr lang="en-GB" altLang="en-US"/>
              <a:pPr/>
              <a:t>‹#›</a:t>
            </a:fld>
            <a:endParaRPr lang="en-GB" altLang="en-US"/>
          </a:p>
        </p:txBody>
      </p:sp>
    </p:spTree>
    <p:extLst>
      <p:ext uri="{BB962C8B-B14F-4D97-AF65-F5344CB8AC3E}">
        <p14:creationId xmlns:p14="http://schemas.microsoft.com/office/powerpoint/2010/main" val="12236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863A88-8569-2E42-7320-0BE771763CB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AB0F796-E1A0-85A0-1267-7BA4620053E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9DCFF07-92A7-2E97-7D68-C7A28EC86C5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a:extLst>
              <a:ext uri="{FF2B5EF4-FFF2-40B4-BE49-F238E27FC236}">
                <a16:creationId xmlns:a16="http://schemas.microsoft.com/office/drawing/2014/main" id="{F47984B9-896F-588F-5837-527AB0198D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a:extLst>
              <a:ext uri="{FF2B5EF4-FFF2-40B4-BE49-F238E27FC236}">
                <a16:creationId xmlns:a16="http://schemas.microsoft.com/office/drawing/2014/main" id="{097239DA-D19E-FFB1-24EF-DB3234ED0CA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E4C0541-2B05-E54C-B9A4-BD4BD59A954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052C4BF3-9B61-A875-FD3F-D42A0EB179F0}"/>
              </a:ext>
            </a:extLst>
          </p:cNvPr>
          <p:cNvGrpSpPr>
            <a:grpSpLocks/>
          </p:cNvGrpSpPr>
          <p:nvPr/>
        </p:nvGrpSpPr>
        <p:grpSpPr bwMode="auto">
          <a:xfrm>
            <a:off x="-3238500" y="0"/>
            <a:ext cx="11925300" cy="3810000"/>
            <a:chOff x="-2040" y="0"/>
            <a:chExt cx="7512" cy="2400"/>
          </a:xfrm>
        </p:grpSpPr>
        <p:sp>
          <p:nvSpPr>
            <p:cNvPr id="2056" name="AutoShape 3">
              <a:extLst>
                <a:ext uri="{FF2B5EF4-FFF2-40B4-BE49-F238E27FC236}">
                  <a16:creationId xmlns:a16="http://schemas.microsoft.com/office/drawing/2014/main" id="{4635E4DF-FCA7-A4F0-764A-89E0AB4D5EED}"/>
                </a:ext>
              </a:extLst>
            </p:cNvPr>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7" name="AutoShape 4">
              <a:extLst>
                <a:ext uri="{FF2B5EF4-FFF2-40B4-BE49-F238E27FC236}">
                  <a16:creationId xmlns:a16="http://schemas.microsoft.com/office/drawing/2014/main" id="{A5A5B84D-2B5C-73B2-BE58-29DF4193BA4E}"/>
                </a:ext>
              </a:extLst>
            </p:cNvPr>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55E11A75-9595-CC91-5245-3D7FFEAC5C79}"/>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a:extLst>
              <a:ext uri="{FF2B5EF4-FFF2-40B4-BE49-F238E27FC236}">
                <a16:creationId xmlns:a16="http://schemas.microsoft.com/office/drawing/2014/main" id="{F67D71A8-42C4-B11E-8F2C-C064652234C4}"/>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7">
            <a:extLst>
              <a:ext uri="{FF2B5EF4-FFF2-40B4-BE49-F238E27FC236}">
                <a16:creationId xmlns:a16="http://schemas.microsoft.com/office/drawing/2014/main" id="{86B9E1E6-E796-E941-3F9B-747CAACA9CC2}"/>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416" name="Rectangle 8">
            <a:extLst>
              <a:ext uri="{FF2B5EF4-FFF2-40B4-BE49-F238E27FC236}">
                <a16:creationId xmlns:a16="http://schemas.microsoft.com/office/drawing/2014/main" id="{E4A9FFBD-5F63-E229-C0E6-99FE56D7D5B7}"/>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n-lt"/>
              </a:defRPr>
            </a:lvl1pPr>
          </a:lstStyle>
          <a:p>
            <a:pPr>
              <a:defRPr/>
            </a:pPr>
            <a:endParaRPr lang="en-GB" altLang="en-US"/>
          </a:p>
        </p:txBody>
      </p:sp>
      <p:sp>
        <p:nvSpPr>
          <p:cNvPr id="17417" name="Rectangle 9">
            <a:extLst>
              <a:ext uri="{FF2B5EF4-FFF2-40B4-BE49-F238E27FC236}">
                <a16:creationId xmlns:a16="http://schemas.microsoft.com/office/drawing/2014/main" id="{7E9D2983-A218-962E-378E-B3D2CAB2A94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n-lt"/>
              </a:defRPr>
            </a:lvl1pPr>
          </a:lstStyle>
          <a:p>
            <a:pPr>
              <a:defRPr/>
            </a:pPr>
            <a:endParaRPr lang="en-GB" altLang="en-US"/>
          </a:p>
        </p:txBody>
      </p:sp>
      <p:sp>
        <p:nvSpPr>
          <p:cNvPr id="17418" name="Rectangle 10">
            <a:extLst>
              <a:ext uri="{FF2B5EF4-FFF2-40B4-BE49-F238E27FC236}">
                <a16:creationId xmlns:a16="http://schemas.microsoft.com/office/drawing/2014/main" id="{A8BD4C90-DF62-60AC-B6E7-463871A966A4}"/>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defRPr>
            </a:lvl1pPr>
          </a:lstStyle>
          <a:p>
            <a:fld id="{AA7BC6A0-ADDF-A346-9621-4F323E44A0F5}"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3.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hyperlink" Target="http://upload.wikimedia.org/wikipedia/commons/3/3e/Millais_-_Ophelia.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www.all-art.org/20ct_photo/Cameron1.htm" TargetMode="External"/><Relationship Id="rId2" Type="http://schemas.openxmlformats.org/officeDocument/2006/relationships/hyperlink" Target="http://www.flickr.com/photos/geldenkirchen/275659640/in/set-72157600271137571/" TargetMode="Externa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hyperlink" Target="http://agia-triada.livejournal.com/31969.html"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398C01-74D3-A980-0932-23BD94F699BD}"/>
              </a:ext>
            </a:extLst>
          </p:cNvPr>
          <p:cNvSpPr>
            <a:spLocks noGrp="1" noChangeArrowheads="1"/>
          </p:cNvSpPr>
          <p:nvPr>
            <p:ph type="ctrTitle"/>
          </p:nvPr>
        </p:nvSpPr>
        <p:spPr>
          <a:xfrm>
            <a:off x="685800" y="2130425"/>
            <a:ext cx="7772400" cy="1470025"/>
          </a:xfrm>
        </p:spPr>
        <p:txBody>
          <a:bodyPr anchor="ctr"/>
          <a:lstStyle/>
          <a:p>
            <a:pPr eaLnBrk="1" hangingPunct="1"/>
            <a:r>
              <a:rPr lang="en-GB" altLang="en-US" sz="4400">
                <a:solidFill>
                  <a:schemeClr val="bg1"/>
                </a:solidFill>
              </a:rPr>
              <a:t>Pictorialism vs Realism</a:t>
            </a:r>
          </a:p>
        </p:txBody>
      </p:sp>
      <p:sp>
        <p:nvSpPr>
          <p:cNvPr id="4099" name="Rectangle 3">
            <a:extLst>
              <a:ext uri="{FF2B5EF4-FFF2-40B4-BE49-F238E27FC236}">
                <a16:creationId xmlns:a16="http://schemas.microsoft.com/office/drawing/2014/main" id="{D53368C0-D3DA-EECD-08AA-E628CA745EAC}"/>
              </a:ext>
            </a:extLst>
          </p:cNvPr>
          <p:cNvSpPr>
            <a:spLocks noGrp="1" noChangeArrowheads="1"/>
          </p:cNvSpPr>
          <p:nvPr>
            <p:ph type="subTitle" idx="1"/>
          </p:nvPr>
        </p:nvSpPr>
        <p:spPr>
          <a:xfrm>
            <a:off x="1371600" y="3886200"/>
            <a:ext cx="6400800" cy="1752600"/>
          </a:xfrm>
        </p:spPr>
        <p:txBody>
          <a:bodyPr/>
          <a:lstStyle/>
          <a:p>
            <a:pPr eaLnBrk="1" hangingPunct="1"/>
            <a:endParaRPr lang="en-US" altLang="en-US" sz="3200"/>
          </a:p>
        </p:txBody>
      </p:sp>
      <p:sp>
        <p:nvSpPr>
          <p:cNvPr id="4100" name="Text Box 4">
            <a:extLst>
              <a:ext uri="{FF2B5EF4-FFF2-40B4-BE49-F238E27FC236}">
                <a16:creationId xmlns:a16="http://schemas.microsoft.com/office/drawing/2014/main" id="{31270195-0AE8-6F06-EF57-7327F5DB6A33}"/>
              </a:ext>
            </a:extLst>
          </p:cNvPr>
          <p:cNvSpPr txBox="1">
            <a:spLocks noChangeArrowheads="1"/>
          </p:cNvSpPr>
          <p:nvPr/>
        </p:nvSpPr>
        <p:spPr bwMode="auto">
          <a:xfrm>
            <a:off x="6659563" y="6092825"/>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rPr>
              <a:t>Martin Toft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1" descr="what-remains">
            <a:extLst>
              <a:ext uri="{FF2B5EF4-FFF2-40B4-BE49-F238E27FC236}">
                <a16:creationId xmlns:a16="http://schemas.microsoft.com/office/drawing/2014/main" id="{03A6E793-4DE9-ABF4-B368-4B8636C34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0"/>
            <a:ext cx="4932362"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3" descr="sally-mann-3">
            <a:extLst>
              <a:ext uri="{FF2B5EF4-FFF2-40B4-BE49-F238E27FC236}">
                <a16:creationId xmlns:a16="http://schemas.microsoft.com/office/drawing/2014/main" id="{5225A86A-69B9-0627-2763-1F77B74ED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13" y="3214688"/>
            <a:ext cx="440213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8">
            <a:extLst>
              <a:ext uri="{FF2B5EF4-FFF2-40B4-BE49-F238E27FC236}">
                <a16:creationId xmlns:a16="http://schemas.microsoft.com/office/drawing/2014/main" id="{FD74E833-D900-57CB-9E78-8F935636D1B1}"/>
              </a:ext>
            </a:extLst>
          </p:cNvPr>
          <p:cNvSpPr txBox="1">
            <a:spLocks noChangeArrowheads="1"/>
          </p:cNvSpPr>
          <p:nvPr/>
        </p:nvSpPr>
        <p:spPr bwMode="auto">
          <a:xfrm>
            <a:off x="179388" y="547688"/>
            <a:ext cx="3960812"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t>Drawing upon her personal experiences as inspiration, Sally Mann creates a haunting series of  photographs that speaks about the one subject that affects us all, the loss of life. Dark, beautiful and revelatory, </a:t>
            </a:r>
            <a:r>
              <a:rPr lang="en-GB" altLang="en-US" sz="1600" i="1"/>
              <a:t>What Remains</a:t>
            </a:r>
            <a:r>
              <a:rPr lang="en-GB" altLang="en-US" sz="1600"/>
              <a:t>, created in 2004 is a five-part meditation on mortality, explores the ineffable divide between body and soul, life and death, spirit and earth. This body of work consist of landscape, pictures of decomposing bodies and portraits of her children.</a:t>
            </a:r>
          </a:p>
        </p:txBody>
      </p:sp>
      <p:pic>
        <p:nvPicPr>
          <p:cNvPr id="13317" name="Picture 22" descr="1cm384">
            <a:extLst>
              <a:ext uri="{FF2B5EF4-FFF2-40B4-BE49-F238E27FC236}">
                <a16:creationId xmlns:a16="http://schemas.microsoft.com/office/drawing/2014/main" id="{D0EA33F3-5CFC-224D-2CB8-F7753D81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16338"/>
            <a:ext cx="37449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23">
            <a:extLst>
              <a:ext uri="{FF2B5EF4-FFF2-40B4-BE49-F238E27FC236}">
                <a16:creationId xmlns:a16="http://schemas.microsoft.com/office/drawing/2014/main" id="{F084F2BF-6D7A-D178-D8AA-C545A5636830}"/>
              </a:ext>
            </a:extLst>
          </p:cNvPr>
          <p:cNvSpPr txBox="1">
            <a:spLocks noChangeArrowheads="1"/>
          </p:cNvSpPr>
          <p:nvPr/>
        </p:nvSpPr>
        <p:spPr bwMode="auto">
          <a:xfrm>
            <a:off x="179388" y="109538"/>
            <a:ext cx="3887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Sally Mann, American (1951-)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262D750-D20C-080C-250D-0D333BBA1553}"/>
              </a:ext>
            </a:extLst>
          </p:cNvPr>
          <p:cNvSpPr>
            <a:spLocks noGrp="1" noChangeArrowheads="1"/>
          </p:cNvSpPr>
          <p:nvPr>
            <p:ph type="title"/>
          </p:nvPr>
        </p:nvSpPr>
        <p:spPr>
          <a:xfrm>
            <a:off x="1042988" y="588963"/>
            <a:ext cx="7777162" cy="319087"/>
          </a:xfrm>
        </p:spPr>
        <p:txBody>
          <a:bodyPr/>
          <a:lstStyle/>
          <a:p>
            <a:pPr eaLnBrk="1" hangingPunct="1"/>
            <a:r>
              <a:rPr lang="en-GB" altLang="en-US" sz="3000"/>
              <a:t>Theory…Straight Photography and Realism</a:t>
            </a:r>
          </a:p>
        </p:txBody>
      </p:sp>
      <p:sp>
        <p:nvSpPr>
          <p:cNvPr id="14339" name="Text Box 3">
            <a:extLst>
              <a:ext uri="{FF2B5EF4-FFF2-40B4-BE49-F238E27FC236}">
                <a16:creationId xmlns:a16="http://schemas.microsoft.com/office/drawing/2014/main" id="{6025333B-FFC7-3FD5-74B8-BF9FD0F33300}"/>
              </a:ext>
            </a:extLst>
          </p:cNvPr>
          <p:cNvSpPr txBox="1">
            <a:spLocks noChangeArrowheads="1"/>
          </p:cNvSpPr>
          <p:nvPr/>
        </p:nvSpPr>
        <p:spPr bwMode="auto">
          <a:xfrm>
            <a:off x="539750" y="4203700"/>
            <a:ext cx="496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latin typeface="Verdana" panose="020B0604030504040204" pitchFamily="34" charset="0"/>
              </a:rPr>
              <a:t>Walker Evans</a:t>
            </a:r>
            <a:r>
              <a:rPr lang="en-GB" altLang="en-US" sz="1200">
                <a:latin typeface="Verdana" panose="020B0604030504040204" pitchFamily="34" charset="0"/>
              </a:rPr>
              <a:t>, </a:t>
            </a:r>
            <a:r>
              <a:rPr lang="en-GB" altLang="en-US" sz="1200" i="1">
                <a:latin typeface="Verdana" panose="020B0604030504040204" pitchFamily="34" charset="0"/>
              </a:rPr>
              <a:t>Hale Country</a:t>
            </a:r>
            <a:r>
              <a:rPr lang="en-GB" altLang="en-US" sz="1200">
                <a:latin typeface="Verdana" panose="020B0604030504040204" pitchFamily="34" charset="0"/>
              </a:rPr>
              <a:t>, 1936</a:t>
            </a:r>
            <a:r>
              <a:rPr lang="en-GB" altLang="en-US" sz="1400">
                <a:latin typeface="Verdana" panose="020B0604030504040204" pitchFamily="34" charset="0"/>
              </a:rPr>
              <a:t> </a:t>
            </a:r>
          </a:p>
        </p:txBody>
      </p:sp>
      <p:sp>
        <p:nvSpPr>
          <p:cNvPr id="14340" name="Text Box 4">
            <a:extLst>
              <a:ext uri="{FF2B5EF4-FFF2-40B4-BE49-F238E27FC236}">
                <a16:creationId xmlns:a16="http://schemas.microsoft.com/office/drawing/2014/main" id="{0924CD27-5289-86B2-F5A7-E17FE10F97E3}"/>
              </a:ext>
            </a:extLst>
          </p:cNvPr>
          <p:cNvSpPr txBox="1">
            <a:spLocks noChangeArrowheads="1"/>
          </p:cNvSpPr>
          <p:nvPr/>
        </p:nvSpPr>
        <p:spPr bwMode="auto">
          <a:xfrm>
            <a:off x="5435600" y="912813"/>
            <a:ext cx="3635375" cy="3314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u="sng">
                <a:latin typeface="Verdana" panose="020B0604030504040204" pitchFamily="34" charset="0"/>
              </a:rPr>
              <a:t>Straight Photography</a:t>
            </a:r>
            <a:r>
              <a:rPr lang="en-GB" altLang="en-US" sz="1400">
                <a:latin typeface="Verdana" panose="020B0604030504040204" pitchFamily="34" charset="0"/>
              </a:rPr>
              <a:t>…were photographers who believed in the intrinsic qualities of the photographic medium and its ability to provide accurate and descriptive records of the visual world. These photographers strove to make pictures that were ‘photographic’ rather than ‘painterly’, they did not want to treat photography as a kind of monochrome painting. They abhorred handwork and soft focus and championed crisp focus with a wide depth-of-field.</a:t>
            </a:r>
          </a:p>
          <a:p>
            <a:pPr eaLnBrk="1" hangingPunct="1"/>
            <a:endParaRPr lang="en-GB" altLang="en-US" sz="1600">
              <a:latin typeface="Verdana" panose="020B0604030504040204" pitchFamily="34" charset="0"/>
            </a:endParaRPr>
          </a:p>
        </p:txBody>
      </p:sp>
      <p:sp>
        <p:nvSpPr>
          <p:cNvPr id="14341" name="Text Box 5">
            <a:extLst>
              <a:ext uri="{FF2B5EF4-FFF2-40B4-BE49-F238E27FC236}">
                <a16:creationId xmlns:a16="http://schemas.microsoft.com/office/drawing/2014/main" id="{492403D6-2A2B-9986-EC10-586F3D823B79}"/>
              </a:ext>
            </a:extLst>
          </p:cNvPr>
          <p:cNvSpPr txBox="1">
            <a:spLocks noChangeArrowheads="1"/>
          </p:cNvSpPr>
          <p:nvPr/>
        </p:nvSpPr>
        <p:spPr bwMode="auto">
          <a:xfrm>
            <a:off x="395288" y="4525963"/>
            <a:ext cx="7129462"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u="sng">
                <a:latin typeface="Verdana" panose="020B0604030504040204" pitchFamily="34" charset="0"/>
              </a:rPr>
              <a:t>Realism</a:t>
            </a:r>
            <a:r>
              <a:rPr lang="en-GB" altLang="en-US" sz="1400">
                <a:latin typeface="Verdana" panose="020B0604030504040204" pitchFamily="34" charset="0"/>
              </a:rPr>
              <a:t>… (closely associated with ‘straight photography’) photography grew up with claims of having a special relationship to reality, and its premise, that the camera’s ability to record objectively the actual world as it appears in front of the lens was unquestioned. This supposed veracity of the photographic image has been challenged by critics as the photographer’s subjectivity (how he or she sees the world and chooses to photograph it) and the implosion of digital technology challenges this notion opening up many new possibilities for both interpretation and manipulation. A belief in the trustworthiness of the photograph is also fostered by the news media who rely on photographs to show the truth of what took place.</a:t>
            </a:r>
          </a:p>
          <a:p>
            <a:pPr eaLnBrk="1" hangingPunct="1"/>
            <a:endParaRPr lang="en-GB" altLang="en-US" sz="1400">
              <a:latin typeface="Verdana" panose="020B0604030504040204" pitchFamily="34" charset="0"/>
            </a:endParaRPr>
          </a:p>
        </p:txBody>
      </p:sp>
      <p:pic>
        <p:nvPicPr>
          <p:cNvPr id="14342" name="Picture 6" descr="DSCF0008">
            <a:extLst>
              <a:ext uri="{FF2B5EF4-FFF2-40B4-BE49-F238E27FC236}">
                <a16:creationId xmlns:a16="http://schemas.microsoft.com/office/drawing/2014/main" id="{3F42107B-271D-F51C-BF42-E51BC4D1A27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942975"/>
            <a:ext cx="4105275" cy="327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B04A1CC-F6C7-A5BA-CD28-DEA5F5B6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512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a:extLst>
              <a:ext uri="{FF2B5EF4-FFF2-40B4-BE49-F238E27FC236}">
                <a16:creationId xmlns:a16="http://schemas.microsoft.com/office/drawing/2014/main" id="{C3FFE1EE-07A6-94A1-81D1-6DD8B04517D9}"/>
              </a:ext>
            </a:extLst>
          </p:cNvPr>
          <p:cNvSpPr txBox="1">
            <a:spLocks noChangeArrowheads="1"/>
          </p:cNvSpPr>
          <p:nvPr/>
        </p:nvSpPr>
        <p:spPr bwMode="auto">
          <a:xfrm>
            <a:off x="1042988" y="3860800"/>
            <a:ext cx="2274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400">
                <a:latin typeface="Verdana" panose="020B0604030504040204" pitchFamily="34" charset="0"/>
              </a:rPr>
              <a:t>Alfred Stieglitz</a:t>
            </a:r>
          </a:p>
        </p:txBody>
      </p:sp>
      <p:sp>
        <p:nvSpPr>
          <p:cNvPr id="15364" name="Text Box 4">
            <a:extLst>
              <a:ext uri="{FF2B5EF4-FFF2-40B4-BE49-F238E27FC236}">
                <a16:creationId xmlns:a16="http://schemas.microsoft.com/office/drawing/2014/main" id="{75404891-6718-108B-E4BA-50753EB5D0B5}"/>
              </a:ext>
            </a:extLst>
          </p:cNvPr>
          <p:cNvSpPr txBox="1">
            <a:spLocks noChangeArrowheads="1"/>
          </p:cNvSpPr>
          <p:nvPr/>
        </p:nvSpPr>
        <p:spPr bwMode="auto">
          <a:xfrm>
            <a:off x="3527425" y="0"/>
            <a:ext cx="56165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latin typeface="Verdana" panose="020B0604030504040204" pitchFamily="34" charset="0"/>
              </a:rPr>
              <a:t>In 1907 Stieglitz took this picture, </a:t>
            </a:r>
            <a:r>
              <a:rPr lang="en-GB" altLang="en-US" sz="1600" i="1">
                <a:latin typeface="Verdana" panose="020B0604030504040204" pitchFamily="34" charset="0"/>
              </a:rPr>
              <a:t>The Steerage</a:t>
            </a:r>
            <a:r>
              <a:rPr lang="en-GB" altLang="en-US" sz="1600">
                <a:latin typeface="Verdana" panose="020B0604030504040204" pitchFamily="34" charset="0"/>
              </a:rPr>
              <a:t> and thereby rejected Pictorialism’s aesthetics and became in favour of what Paul Strand called ‘absolute unqualified objectivity’ and ‘straight photographic means’. Stieglitz and Strand was also influenced by European avant-garde art movements such as Cubism and Fauvism and some of their pictures emphasised underlying abstract geometric forms and structure of their subjects.  </a:t>
            </a:r>
          </a:p>
        </p:txBody>
      </p:sp>
      <p:pic>
        <p:nvPicPr>
          <p:cNvPr id="15365" name="Picture 5" descr="h2_1987">
            <a:extLst>
              <a:ext uri="{FF2B5EF4-FFF2-40B4-BE49-F238E27FC236}">
                <a16:creationId xmlns:a16="http://schemas.microsoft.com/office/drawing/2014/main" id="{2A132BD3-7720-0645-19FF-545908F8F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3933825"/>
            <a:ext cx="21717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paul_strand_blind_1916">
            <a:extLst>
              <a:ext uri="{FF2B5EF4-FFF2-40B4-BE49-F238E27FC236}">
                <a16:creationId xmlns:a16="http://schemas.microsoft.com/office/drawing/2014/main" id="{EBA93DD5-FC82-D388-236E-FAB1FB5AF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565400"/>
            <a:ext cx="31797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a:extLst>
              <a:ext uri="{FF2B5EF4-FFF2-40B4-BE49-F238E27FC236}">
                <a16:creationId xmlns:a16="http://schemas.microsoft.com/office/drawing/2014/main" id="{56A2216B-26A4-035B-B808-CEDBC95BBA69}"/>
              </a:ext>
            </a:extLst>
          </p:cNvPr>
          <p:cNvSpPr txBox="1">
            <a:spLocks noChangeArrowheads="1"/>
          </p:cNvSpPr>
          <p:nvPr/>
        </p:nvSpPr>
        <p:spPr bwMode="auto">
          <a:xfrm>
            <a:off x="4572000" y="6553200"/>
            <a:ext cx="2274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400">
                <a:latin typeface="Verdana" panose="020B0604030504040204" pitchFamily="34" charset="0"/>
              </a:rPr>
              <a:t>Paul Strand</a:t>
            </a:r>
          </a:p>
        </p:txBody>
      </p:sp>
      <p:sp>
        <p:nvSpPr>
          <p:cNvPr id="15368" name="Text Box 8">
            <a:extLst>
              <a:ext uri="{FF2B5EF4-FFF2-40B4-BE49-F238E27FC236}">
                <a16:creationId xmlns:a16="http://schemas.microsoft.com/office/drawing/2014/main" id="{31BD5055-DA25-3CB5-915F-CE018C8FE0C2}"/>
              </a:ext>
            </a:extLst>
          </p:cNvPr>
          <p:cNvSpPr txBox="1">
            <a:spLocks noChangeArrowheads="1"/>
          </p:cNvSpPr>
          <p:nvPr/>
        </p:nvSpPr>
        <p:spPr bwMode="auto">
          <a:xfrm>
            <a:off x="7092950" y="6553200"/>
            <a:ext cx="2274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Paul Strand</a:t>
            </a:r>
          </a:p>
        </p:txBody>
      </p:sp>
      <p:pic>
        <p:nvPicPr>
          <p:cNvPr id="15369" name="Picture 9" descr="strand_wall_street">
            <a:extLst>
              <a:ext uri="{FF2B5EF4-FFF2-40B4-BE49-F238E27FC236}">
                <a16:creationId xmlns:a16="http://schemas.microsoft.com/office/drawing/2014/main" id="{164DC03C-E96E-A82C-7A53-F68316EED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1525"/>
            <a:ext cx="341947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a:extLst>
              <a:ext uri="{FF2B5EF4-FFF2-40B4-BE49-F238E27FC236}">
                <a16:creationId xmlns:a16="http://schemas.microsoft.com/office/drawing/2014/main" id="{DC5D026E-53C1-815F-7DA5-B84434EFD312}"/>
              </a:ext>
            </a:extLst>
          </p:cNvPr>
          <p:cNvSpPr txBox="1">
            <a:spLocks noChangeArrowheads="1"/>
          </p:cNvSpPr>
          <p:nvPr/>
        </p:nvSpPr>
        <p:spPr bwMode="auto">
          <a:xfrm>
            <a:off x="1116013" y="4581525"/>
            <a:ext cx="2274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400">
                <a:latin typeface="Verdana" panose="020B0604030504040204" pitchFamily="34" charset="0"/>
              </a:rPr>
              <a:t>Paul Strand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DSCF0010">
            <a:extLst>
              <a:ext uri="{FF2B5EF4-FFF2-40B4-BE49-F238E27FC236}">
                <a16:creationId xmlns:a16="http://schemas.microsoft.com/office/drawing/2014/main" id="{7194DA64-B115-7DCE-64B8-1454B3A8CCB7}"/>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3059113" cy="238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7" name="Picture 3" descr="DSCF0005">
            <a:extLst>
              <a:ext uri="{FF2B5EF4-FFF2-40B4-BE49-F238E27FC236}">
                <a16:creationId xmlns:a16="http://schemas.microsoft.com/office/drawing/2014/main" id="{3D6521D3-A444-CE7D-D7A8-B1FD7EF890C4}"/>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2708275"/>
            <a:ext cx="3076575"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4">
            <a:extLst>
              <a:ext uri="{FF2B5EF4-FFF2-40B4-BE49-F238E27FC236}">
                <a16:creationId xmlns:a16="http://schemas.microsoft.com/office/drawing/2014/main" id="{0C94BEB8-D65E-FAB5-C142-397B89FCA2E7}"/>
              </a:ext>
            </a:extLst>
          </p:cNvPr>
          <p:cNvSpPr txBox="1">
            <a:spLocks noChangeArrowheads="1"/>
          </p:cNvSpPr>
          <p:nvPr/>
        </p:nvSpPr>
        <p:spPr bwMode="auto">
          <a:xfrm>
            <a:off x="3635375" y="188913"/>
            <a:ext cx="52578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latin typeface="Verdana" panose="020B0604030504040204" pitchFamily="34" charset="0"/>
              </a:rPr>
              <a:t>Walker Evans (1903-75)</a:t>
            </a:r>
          </a:p>
          <a:p>
            <a:pPr eaLnBrk="1" hangingPunct="1">
              <a:spcBef>
                <a:spcPct val="50000"/>
              </a:spcBef>
            </a:pPr>
            <a:r>
              <a:rPr lang="en-GB" altLang="en-US" sz="1600">
                <a:latin typeface="Verdana" panose="020B0604030504040204" pitchFamily="34" charset="0"/>
              </a:rPr>
              <a:t>Often considered to the leading American documentary photographer of the 20</a:t>
            </a:r>
            <a:r>
              <a:rPr lang="en-GB" altLang="en-US" sz="1600" baseline="30000">
                <a:latin typeface="Verdana" panose="020B0604030504040204" pitchFamily="34" charset="0"/>
              </a:rPr>
              <a:t>th</a:t>
            </a:r>
            <a:r>
              <a:rPr lang="en-GB" altLang="en-US" sz="1600">
                <a:latin typeface="Verdana" panose="020B0604030504040204" pitchFamily="34" charset="0"/>
              </a:rPr>
              <a:t> century. He rejected Pictorialism and wanted to establish a new photographic art based on a detached and disinterested look. He most celebrated work is his pictures of three Sharecropper families in the American South during the 1930s Depression.</a:t>
            </a:r>
          </a:p>
        </p:txBody>
      </p:sp>
      <p:pic>
        <p:nvPicPr>
          <p:cNvPr id="16389" name="Picture 5" descr="DSCF0011">
            <a:extLst>
              <a:ext uri="{FF2B5EF4-FFF2-40B4-BE49-F238E27FC236}">
                <a16:creationId xmlns:a16="http://schemas.microsoft.com/office/drawing/2014/main" id="{623CED68-CA95-E3FC-1CFA-4C501BB95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679700"/>
            <a:ext cx="54006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45E7DAA-5F1E-B9F9-EB3D-D9E41CE92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275"/>
            <a:ext cx="307181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DSCF0036">
            <a:extLst>
              <a:ext uri="{FF2B5EF4-FFF2-40B4-BE49-F238E27FC236}">
                <a16:creationId xmlns:a16="http://schemas.microsoft.com/office/drawing/2014/main" id="{983600D9-91AB-12EF-9232-90E182CD0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0"/>
            <a:ext cx="29511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1436DDE5-4E2A-D24E-988C-1BD394187192}"/>
              </a:ext>
            </a:extLst>
          </p:cNvPr>
          <p:cNvSpPr txBox="1">
            <a:spLocks noChangeArrowheads="1"/>
          </p:cNvSpPr>
          <p:nvPr/>
        </p:nvSpPr>
        <p:spPr bwMode="auto">
          <a:xfrm>
            <a:off x="6227763" y="0"/>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Dorothea Lange</a:t>
            </a:r>
          </a:p>
        </p:txBody>
      </p:sp>
      <p:sp>
        <p:nvSpPr>
          <p:cNvPr id="17413" name="Text Box 5">
            <a:extLst>
              <a:ext uri="{FF2B5EF4-FFF2-40B4-BE49-F238E27FC236}">
                <a16:creationId xmlns:a16="http://schemas.microsoft.com/office/drawing/2014/main" id="{76937895-4834-C301-0F9B-12610AA3E0E3}"/>
              </a:ext>
            </a:extLst>
          </p:cNvPr>
          <p:cNvSpPr txBox="1">
            <a:spLocks noChangeArrowheads="1"/>
          </p:cNvSpPr>
          <p:nvPr/>
        </p:nvSpPr>
        <p:spPr bwMode="auto">
          <a:xfrm>
            <a:off x="0" y="0"/>
            <a:ext cx="615632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latin typeface="Verdana" panose="020B0604030504040204" pitchFamily="34" charset="0"/>
              </a:rPr>
              <a:t>Social Reform photography</a:t>
            </a:r>
          </a:p>
          <a:p>
            <a:pPr eaLnBrk="1" hangingPunct="1">
              <a:spcBef>
                <a:spcPct val="50000"/>
              </a:spcBef>
            </a:pPr>
            <a:r>
              <a:rPr lang="en-GB" altLang="en-US" sz="1600">
                <a:latin typeface="Verdana" panose="020B0604030504040204" pitchFamily="34" charset="0"/>
              </a:rPr>
              <a:t>The rural poor or the urban environment were not subjects for Pictorial photographers. But when A Danish immigrant , Jacob Riis published his book, How the Other Half Lives’ about the slums of Manhattan a new kind of realism was born with a socialist dimension. A number of photographer’s such as Lewis W Hine and Dorothea Lange began </a:t>
            </a:r>
            <a:r>
              <a:rPr lang="en-GB" altLang="en-US" sz="1600"/>
              <a:t>to document the effects of industrialization and urbanization on working-class Americans. Their work brought the</a:t>
            </a:r>
            <a:r>
              <a:rPr lang="en-GB" altLang="en-US"/>
              <a:t> </a:t>
            </a:r>
          </a:p>
        </p:txBody>
      </p:sp>
      <p:sp>
        <p:nvSpPr>
          <p:cNvPr id="17414" name="Text Box 6">
            <a:extLst>
              <a:ext uri="{FF2B5EF4-FFF2-40B4-BE49-F238E27FC236}">
                <a16:creationId xmlns:a16="http://schemas.microsoft.com/office/drawing/2014/main" id="{30C85926-36AB-B797-2E73-56373606B6CE}"/>
              </a:ext>
            </a:extLst>
          </p:cNvPr>
          <p:cNvSpPr txBox="1">
            <a:spLocks noChangeArrowheads="1"/>
          </p:cNvSpPr>
          <p:nvPr/>
        </p:nvSpPr>
        <p:spPr bwMode="auto">
          <a:xfrm>
            <a:off x="468313" y="2997200"/>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Lewis W Hine</a:t>
            </a:r>
          </a:p>
        </p:txBody>
      </p:sp>
      <p:pic>
        <p:nvPicPr>
          <p:cNvPr id="17415" name="Picture 7" descr="DSCF0005">
            <a:extLst>
              <a:ext uri="{FF2B5EF4-FFF2-40B4-BE49-F238E27FC236}">
                <a16:creationId xmlns:a16="http://schemas.microsoft.com/office/drawing/2014/main" id="{66832929-5F96-298C-20A7-EF5393D06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40188"/>
            <a:ext cx="38163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a:extLst>
              <a:ext uri="{FF2B5EF4-FFF2-40B4-BE49-F238E27FC236}">
                <a16:creationId xmlns:a16="http://schemas.microsoft.com/office/drawing/2014/main" id="{AF5E1F2C-73CD-1955-F7D2-044BD4E93F3C}"/>
              </a:ext>
            </a:extLst>
          </p:cNvPr>
          <p:cNvSpPr txBox="1">
            <a:spLocks noChangeArrowheads="1"/>
          </p:cNvSpPr>
          <p:nvPr/>
        </p:nvSpPr>
        <p:spPr bwMode="auto">
          <a:xfrm>
            <a:off x="3492500" y="6453188"/>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Jacob Riis</a:t>
            </a:r>
          </a:p>
        </p:txBody>
      </p:sp>
      <p:sp>
        <p:nvSpPr>
          <p:cNvPr id="17417" name="Text Box 10">
            <a:extLst>
              <a:ext uri="{FF2B5EF4-FFF2-40B4-BE49-F238E27FC236}">
                <a16:creationId xmlns:a16="http://schemas.microsoft.com/office/drawing/2014/main" id="{2012F4C0-AE0B-9EB6-1736-6CC4E48E1E36}"/>
              </a:ext>
            </a:extLst>
          </p:cNvPr>
          <p:cNvSpPr txBox="1">
            <a:spLocks noChangeArrowheads="1"/>
          </p:cNvSpPr>
          <p:nvPr/>
        </p:nvSpPr>
        <p:spPr bwMode="auto">
          <a:xfrm>
            <a:off x="3203575" y="2401888"/>
            <a:ext cx="28813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t>need for housing and labour reform to the attention of legislators and the public and became the origins of what we now call photojournalism.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705BA9-E46B-9D9A-C7C2-C15973198CE4}"/>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6C305E29-A9EB-1624-A63C-7E84E41E6260}"/>
              </a:ext>
            </a:extLst>
          </p:cNvPr>
          <p:cNvSpPr>
            <a:spLocks noGrp="1" noChangeArrowheads="1"/>
          </p:cNvSpPr>
          <p:nvPr>
            <p:ph type="body" idx="1"/>
          </p:nvPr>
        </p:nvSpPr>
        <p:spPr/>
        <p:txBody>
          <a:bodyPr/>
          <a:lstStyle/>
          <a:p>
            <a:pPr eaLnBrk="1" hangingPunct="1">
              <a:lnSpc>
                <a:spcPct val="80000"/>
              </a:lnSpc>
            </a:pPr>
            <a:r>
              <a:rPr lang="en-GB" altLang="en-US" sz="1700"/>
              <a:t>Paul Strand, Blind woman</a:t>
            </a:r>
          </a:p>
          <a:p>
            <a:pPr eaLnBrk="1" hangingPunct="1">
              <a:lnSpc>
                <a:spcPct val="80000"/>
              </a:lnSpc>
            </a:pPr>
            <a:r>
              <a:rPr lang="en-GB" altLang="en-US" sz="1700"/>
              <a:t>Dorothea Lange</a:t>
            </a:r>
          </a:p>
          <a:p>
            <a:pPr eaLnBrk="1" hangingPunct="1">
              <a:lnSpc>
                <a:spcPct val="80000"/>
              </a:lnSpc>
            </a:pPr>
            <a:r>
              <a:rPr lang="en-GB" altLang="en-US" sz="1700"/>
              <a:t>Lewis Hine</a:t>
            </a:r>
          </a:p>
          <a:p>
            <a:pPr eaLnBrk="1" hangingPunct="1">
              <a:lnSpc>
                <a:spcPct val="80000"/>
              </a:lnSpc>
            </a:pPr>
            <a:r>
              <a:rPr lang="en-GB" altLang="en-US" sz="1700"/>
              <a:t>Henry Frederik Evans</a:t>
            </a:r>
          </a:p>
          <a:p>
            <a:pPr eaLnBrk="1" hangingPunct="1">
              <a:lnSpc>
                <a:spcPct val="80000"/>
              </a:lnSpc>
            </a:pPr>
            <a:r>
              <a:rPr lang="en-GB" altLang="en-US" sz="1700"/>
              <a:t>Stieglitz rejected pictorialism in 1907 and made Steerage</a:t>
            </a:r>
          </a:p>
          <a:p>
            <a:pPr eaLnBrk="1" hangingPunct="1">
              <a:lnSpc>
                <a:spcPct val="80000"/>
              </a:lnSpc>
            </a:pPr>
            <a:r>
              <a:rPr lang="en-GB" altLang="en-US" sz="1700"/>
              <a:t>Lisette Model</a:t>
            </a:r>
          </a:p>
          <a:p>
            <a:pPr eaLnBrk="1" hangingPunct="1">
              <a:lnSpc>
                <a:spcPct val="80000"/>
              </a:lnSpc>
            </a:pPr>
            <a:r>
              <a:rPr lang="en-GB" altLang="en-US" sz="1700"/>
              <a:t>Margareth Bourke-White</a:t>
            </a:r>
          </a:p>
          <a:p>
            <a:pPr eaLnBrk="1" hangingPunct="1">
              <a:lnSpc>
                <a:spcPct val="80000"/>
              </a:lnSpc>
            </a:pPr>
            <a:r>
              <a:rPr lang="en-GB" altLang="en-US" sz="1700"/>
              <a:t>Modernism: Russian avant-garde: Rodchenko, Moholy-Nagy</a:t>
            </a:r>
          </a:p>
          <a:p>
            <a:pPr eaLnBrk="1" hangingPunct="1">
              <a:lnSpc>
                <a:spcPct val="80000"/>
              </a:lnSpc>
            </a:pPr>
            <a:r>
              <a:rPr lang="en-GB" altLang="en-US" sz="1700"/>
              <a:t>Photomontage  modernistic</a:t>
            </a:r>
          </a:p>
          <a:p>
            <a:pPr eaLnBrk="1" hangingPunct="1">
              <a:lnSpc>
                <a:spcPct val="80000"/>
              </a:lnSpc>
            </a:pPr>
            <a:r>
              <a:rPr lang="en-GB" altLang="en-US" sz="1700"/>
              <a:t>Berenice Abott, Family of Man</a:t>
            </a:r>
          </a:p>
          <a:p>
            <a:pPr eaLnBrk="1" hangingPunct="1">
              <a:lnSpc>
                <a:spcPct val="80000"/>
              </a:lnSpc>
            </a:pPr>
            <a:r>
              <a:rPr lang="en-GB" altLang="en-US" sz="1700"/>
              <a:t>Clement Greenberg &amp; Beamont Newhall, </a:t>
            </a:r>
          </a:p>
          <a:p>
            <a:pPr eaLnBrk="1" hangingPunct="1">
              <a:lnSpc>
                <a:spcPct val="80000"/>
              </a:lnSpc>
            </a:pPr>
            <a:r>
              <a:rPr lang="en-GB" altLang="en-US" sz="1700"/>
              <a:t>MOMA, John Szarkowski</a:t>
            </a:r>
          </a:p>
          <a:p>
            <a:pPr eaLnBrk="1" hangingPunct="1">
              <a:lnSpc>
                <a:spcPct val="80000"/>
              </a:lnSpc>
            </a:pPr>
            <a:r>
              <a:rPr lang="en-GB" altLang="en-US" sz="1700"/>
              <a:t>Modernism in portraiture, fashion, still lives, reportage,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DCF9832-18B1-AC9A-8E07-EFC81995B6B4}"/>
              </a:ext>
            </a:extLst>
          </p:cNvPr>
          <p:cNvSpPr>
            <a:spLocks noGrp="1" noChangeArrowheads="1"/>
          </p:cNvSpPr>
          <p:nvPr>
            <p:ph type="title"/>
          </p:nvPr>
        </p:nvSpPr>
        <p:spPr>
          <a:xfrm>
            <a:off x="1370013" y="188913"/>
            <a:ext cx="7313612" cy="1143000"/>
          </a:xfrm>
        </p:spPr>
        <p:txBody>
          <a:bodyPr/>
          <a:lstStyle/>
          <a:p>
            <a:pPr eaLnBrk="1" hangingPunct="1"/>
            <a:r>
              <a:rPr lang="en-GB" altLang="en-US"/>
              <a:t>Pictorialism 1880s-1920s</a:t>
            </a:r>
          </a:p>
        </p:txBody>
      </p:sp>
      <p:sp>
        <p:nvSpPr>
          <p:cNvPr id="5123" name="Text Box 3">
            <a:extLst>
              <a:ext uri="{FF2B5EF4-FFF2-40B4-BE49-F238E27FC236}">
                <a16:creationId xmlns:a16="http://schemas.microsoft.com/office/drawing/2014/main" id="{16F2FD21-043C-660E-F182-F8A1ED10FA2B}"/>
              </a:ext>
            </a:extLst>
          </p:cNvPr>
          <p:cNvSpPr txBox="1">
            <a:spLocks noChangeArrowheads="1"/>
          </p:cNvSpPr>
          <p:nvPr/>
        </p:nvSpPr>
        <p:spPr bwMode="auto">
          <a:xfrm>
            <a:off x="1042988" y="1628775"/>
            <a:ext cx="4176712"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tx2"/>
              </a:buClr>
              <a:buSzPct val="70000"/>
              <a:buFont typeface="Wingdings" pitchFamily="2" charset="2"/>
              <a:buNone/>
            </a:pPr>
            <a:r>
              <a:rPr lang="en-GB" altLang="en-US" sz="1400" u="sng">
                <a:latin typeface="Verdana" panose="020B0604030504040204" pitchFamily="34" charset="0"/>
              </a:rPr>
              <a:t>F</a:t>
            </a:r>
            <a:r>
              <a:rPr lang="en-GB" altLang="en-US" sz="1400">
                <a:latin typeface="Verdana" panose="020B0604030504040204" pitchFamily="34" charset="0"/>
              </a:rPr>
              <a:t>rom the 1880s and onwards photographers strived for photography to be art by trying to make pictures that resembled paintings e.g. manipulating images in the darkroom, scratching and marking their prints to imitate the texture of canvas, using soft focus, blurred and fuzzy imagery based on allegorical and spiritual subject matter, including religious scenes. </a:t>
            </a:r>
          </a:p>
          <a:p>
            <a:pPr eaLnBrk="1" hangingPunct="1">
              <a:lnSpc>
                <a:spcPct val="80000"/>
              </a:lnSpc>
              <a:spcBef>
                <a:spcPct val="20000"/>
              </a:spcBef>
              <a:buClr>
                <a:schemeClr val="tx2"/>
              </a:buClr>
              <a:buSzPct val="70000"/>
              <a:buFont typeface="Wingdings" pitchFamily="2" charset="2"/>
              <a:buNone/>
            </a:pPr>
            <a:endParaRPr lang="en-GB" altLang="en-US" sz="1400">
              <a:latin typeface="Verdana" panose="020B0604030504040204" pitchFamily="34" charset="0"/>
            </a:endParaRPr>
          </a:p>
          <a:p>
            <a:pPr eaLnBrk="1" hangingPunct="1">
              <a:lnSpc>
                <a:spcPct val="80000"/>
              </a:lnSpc>
              <a:spcBef>
                <a:spcPct val="20000"/>
              </a:spcBef>
              <a:buClr>
                <a:schemeClr val="tx2"/>
              </a:buClr>
              <a:buSzPct val="70000"/>
              <a:buFont typeface="Wingdings" pitchFamily="2" charset="2"/>
              <a:buNone/>
            </a:pPr>
            <a:r>
              <a:rPr lang="en-GB" altLang="en-US" sz="1400">
                <a:latin typeface="Verdana" panose="020B0604030504040204" pitchFamily="34" charset="0"/>
              </a:rPr>
              <a:t>Pictorialism reacted against mechanization and industrialisation. They abhorred the snapshot and were also dismayed at the increasing industrial exploitation of photography and practices that pandered to a commercial and professional establishment.</a:t>
            </a:r>
          </a:p>
          <a:p>
            <a:pPr eaLnBrk="1" hangingPunct="1">
              <a:lnSpc>
                <a:spcPct val="80000"/>
              </a:lnSpc>
              <a:spcBef>
                <a:spcPct val="20000"/>
              </a:spcBef>
              <a:buClr>
                <a:schemeClr val="tx2"/>
              </a:buClr>
              <a:buSzPct val="70000"/>
              <a:buFont typeface="Wingdings" pitchFamily="2" charset="2"/>
              <a:buNone/>
            </a:pPr>
            <a:endParaRPr lang="en-GB" altLang="en-US" sz="1400">
              <a:latin typeface="Verdana" panose="020B0604030504040204" pitchFamily="34" charset="0"/>
            </a:endParaRPr>
          </a:p>
          <a:p>
            <a:pPr eaLnBrk="1" hangingPunct="1">
              <a:lnSpc>
                <a:spcPct val="80000"/>
              </a:lnSpc>
              <a:spcBef>
                <a:spcPct val="20000"/>
              </a:spcBef>
              <a:buClr>
                <a:schemeClr val="tx2"/>
              </a:buClr>
              <a:buSzPct val="70000"/>
              <a:buFont typeface="Wingdings" pitchFamily="2" charset="2"/>
              <a:buNone/>
            </a:pPr>
            <a:r>
              <a:rPr lang="en-GB" altLang="en-US" sz="1400">
                <a:latin typeface="Verdana" panose="020B0604030504040204" pitchFamily="34" charset="0"/>
              </a:rPr>
              <a:t>The Pictorialists championed evocative photographs and individual expression and they constructed their images looking for harmony of matter, mind and spirit; the first was addressed through objective technique and process, the second in a considered application of the principles of composition and design, and the last by the development of a subjective and spiritual motive.</a:t>
            </a:r>
          </a:p>
          <a:p>
            <a:pPr eaLnBrk="1" hangingPunct="1">
              <a:lnSpc>
                <a:spcPct val="80000"/>
              </a:lnSpc>
              <a:spcBef>
                <a:spcPct val="20000"/>
              </a:spcBef>
              <a:buClr>
                <a:schemeClr val="tx2"/>
              </a:buClr>
              <a:buSzPct val="70000"/>
              <a:buFont typeface="Wingdings" pitchFamily="2" charset="2"/>
              <a:buNone/>
            </a:pPr>
            <a:r>
              <a:rPr lang="en-GB" altLang="en-US" sz="1400">
                <a:solidFill>
                  <a:srgbClr val="FE0600"/>
                </a:solidFill>
                <a:latin typeface="Verdana" panose="020B0604030504040204" pitchFamily="34" charset="0"/>
              </a:rPr>
              <a:t> </a:t>
            </a:r>
            <a:br>
              <a:rPr lang="en-GB" altLang="en-US" sz="1400">
                <a:solidFill>
                  <a:srgbClr val="FE0600"/>
                </a:solidFill>
                <a:latin typeface="Verdana" panose="020B0604030504040204" pitchFamily="34" charset="0"/>
              </a:rPr>
            </a:br>
            <a:br>
              <a:rPr lang="en-GB" altLang="en-US" sz="1400">
                <a:solidFill>
                  <a:srgbClr val="FE0600"/>
                </a:solidFill>
                <a:latin typeface="Verdana" panose="020B0604030504040204" pitchFamily="34" charset="0"/>
              </a:rPr>
            </a:br>
            <a:endParaRPr lang="en-GB" altLang="en-US" sz="1400">
              <a:solidFill>
                <a:srgbClr val="FE0600"/>
              </a:solidFill>
              <a:latin typeface="Verdana" panose="020B0604030504040204" pitchFamily="34" charset="0"/>
            </a:endParaRPr>
          </a:p>
          <a:p>
            <a:pPr eaLnBrk="1" hangingPunct="1"/>
            <a:endParaRPr lang="en-GB" altLang="en-US" sz="1400">
              <a:latin typeface="Verdana" panose="020B0604030504040204" pitchFamily="34" charset="0"/>
            </a:endParaRPr>
          </a:p>
        </p:txBody>
      </p:sp>
      <p:pic>
        <p:nvPicPr>
          <p:cNvPr id="5124" name="Picture 6" descr="DSCF2854 copy">
            <a:extLst>
              <a:ext uri="{FF2B5EF4-FFF2-40B4-BE49-F238E27FC236}">
                <a16:creationId xmlns:a16="http://schemas.microsoft.com/office/drawing/2014/main" id="{60B76487-A802-7CE1-45D7-FC6CC4E90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771650"/>
            <a:ext cx="317658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a:extLst>
              <a:ext uri="{FF2B5EF4-FFF2-40B4-BE49-F238E27FC236}">
                <a16:creationId xmlns:a16="http://schemas.microsoft.com/office/drawing/2014/main" id="{C4469EEF-0D21-1845-4B7E-FFA179240950}"/>
              </a:ext>
            </a:extLst>
          </p:cNvPr>
          <p:cNvSpPr txBox="1">
            <a:spLocks noChangeArrowheads="1"/>
          </p:cNvSpPr>
          <p:nvPr/>
        </p:nvSpPr>
        <p:spPr bwMode="auto">
          <a:xfrm>
            <a:off x="4643438" y="6019800"/>
            <a:ext cx="496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000" b="1">
                <a:latin typeface="Verdana" panose="020B0604030504040204" pitchFamily="34" charset="0"/>
              </a:rPr>
              <a:t>Clarence H. White</a:t>
            </a:r>
            <a:r>
              <a:rPr lang="en-GB" altLang="en-US" sz="1000">
                <a:latin typeface="Verdana" panose="020B0604030504040204" pitchFamily="34" charset="0"/>
              </a:rPr>
              <a:t>, </a:t>
            </a:r>
            <a:r>
              <a:rPr lang="en-GB" altLang="en-US" sz="1000" i="1">
                <a:latin typeface="Verdana" panose="020B0604030504040204" pitchFamily="34" charset="0"/>
              </a:rPr>
              <a:t>Morning</a:t>
            </a:r>
            <a:r>
              <a:rPr lang="en-GB" altLang="en-US" sz="1000">
                <a:latin typeface="Verdana" panose="020B0604030504040204" pitchFamily="34" charset="0"/>
              </a:rPr>
              <a:t>, 1908, Photogravure print</a:t>
            </a:r>
            <a:r>
              <a:rPr lang="en-GB" altLang="en-US" sz="1400">
                <a:latin typeface="Verdana" panose="020B060403050404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5" descr="Veronese_AllegoricalPainting,ThreeGraces">
            <a:extLst>
              <a:ext uri="{FF2B5EF4-FFF2-40B4-BE49-F238E27FC236}">
                <a16:creationId xmlns:a16="http://schemas.microsoft.com/office/drawing/2014/main" id="{0E8C55FE-A7F6-005C-69DC-24E638B00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0050"/>
            <a:ext cx="4500563"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a:extLst>
              <a:ext uri="{FF2B5EF4-FFF2-40B4-BE49-F238E27FC236}">
                <a16:creationId xmlns:a16="http://schemas.microsoft.com/office/drawing/2014/main" id="{554FFCBA-0C38-5732-68D1-B3C4C7E53847}"/>
              </a:ext>
            </a:extLst>
          </p:cNvPr>
          <p:cNvSpPr txBox="1">
            <a:spLocks noChangeArrowheads="1"/>
          </p:cNvSpPr>
          <p:nvPr/>
        </p:nvSpPr>
        <p:spPr bwMode="auto">
          <a:xfrm>
            <a:off x="0" y="2924175"/>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t>Paolo Veronese (1556)</a:t>
            </a:r>
            <a:r>
              <a:rPr lang="en-GB" altLang="en-US"/>
              <a:t> </a:t>
            </a:r>
          </a:p>
        </p:txBody>
      </p:sp>
      <p:sp>
        <p:nvSpPr>
          <p:cNvPr id="6148" name="Text Box 12">
            <a:extLst>
              <a:ext uri="{FF2B5EF4-FFF2-40B4-BE49-F238E27FC236}">
                <a16:creationId xmlns:a16="http://schemas.microsoft.com/office/drawing/2014/main" id="{F6B296A8-0DE8-A544-0B4E-FDF0B819AF7E}"/>
              </a:ext>
            </a:extLst>
          </p:cNvPr>
          <p:cNvSpPr txBox="1">
            <a:spLocks noChangeArrowheads="1"/>
          </p:cNvSpPr>
          <p:nvPr/>
        </p:nvSpPr>
        <p:spPr bwMode="auto">
          <a:xfrm>
            <a:off x="250825" y="415925"/>
            <a:ext cx="583406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t>Allegory is a figurative mode of representation conveying meaning other than the literal. Allegory communicates its message by means of symbolic figures, actions or symbolic representation. The underlying meaning  has moral, social, religious, or political significance, and characters are often personifications of abstract ideas as charity, greed, or envy. Allegorical painting was dominant in Italian Renaissance art in 16th and continued to be a popular up until the Pre-Raphaelite Brotherhood in the mid 19th century.</a:t>
            </a:r>
          </a:p>
        </p:txBody>
      </p:sp>
      <p:sp>
        <p:nvSpPr>
          <p:cNvPr id="6149" name="Text Box 14">
            <a:extLst>
              <a:ext uri="{FF2B5EF4-FFF2-40B4-BE49-F238E27FC236}">
                <a16:creationId xmlns:a16="http://schemas.microsoft.com/office/drawing/2014/main" id="{89D507A5-CB1C-8755-80AD-1F02F001E080}"/>
              </a:ext>
            </a:extLst>
          </p:cNvPr>
          <p:cNvSpPr txBox="1">
            <a:spLocks noChangeArrowheads="1"/>
          </p:cNvSpPr>
          <p:nvPr/>
        </p:nvSpPr>
        <p:spPr bwMode="auto">
          <a:xfrm>
            <a:off x="268288" y="38100"/>
            <a:ext cx="581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latin typeface="Verdana" panose="020B0604030504040204" pitchFamily="34" charset="0"/>
              </a:rPr>
              <a:t>Influences on Pictorialism: </a:t>
            </a:r>
            <a:r>
              <a:rPr lang="en-GB" altLang="en-US" i="1">
                <a:latin typeface="Verdana" panose="020B0604030504040204" pitchFamily="34" charset="0"/>
              </a:rPr>
              <a:t>Allegorical painting</a:t>
            </a:r>
          </a:p>
        </p:txBody>
      </p:sp>
      <p:sp>
        <p:nvSpPr>
          <p:cNvPr id="6150" name="Text Box 16">
            <a:extLst>
              <a:ext uri="{FF2B5EF4-FFF2-40B4-BE49-F238E27FC236}">
                <a16:creationId xmlns:a16="http://schemas.microsoft.com/office/drawing/2014/main" id="{7667622D-726A-C65F-5CC9-15587CEC98F9}"/>
              </a:ext>
            </a:extLst>
          </p:cNvPr>
          <p:cNvSpPr txBox="1">
            <a:spLocks noChangeArrowheads="1"/>
          </p:cNvSpPr>
          <p:nvPr/>
        </p:nvSpPr>
        <p:spPr bwMode="auto">
          <a:xfrm>
            <a:off x="3419475" y="476250"/>
            <a:ext cx="25209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p>
          <a:p>
            <a:pPr eaLnBrk="1" hangingPunct="1">
              <a:spcBef>
                <a:spcPct val="50000"/>
              </a:spcBef>
            </a:pPr>
            <a:endParaRPr lang="en-GB" altLang="en-US" sz="1600"/>
          </a:p>
        </p:txBody>
      </p:sp>
      <p:pic>
        <p:nvPicPr>
          <p:cNvPr id="6151" name="Picture 18" descr="166599">
            <a:extLst>
              <a:ext uri="{FF2B5EF4-FFF2-40B4-BE49-F238E27FC236}">
                <a16:creationId xmlns:a16="http://schemas.microsoft.com/office/drawing/2014/main" id="{520440DA-5E5B-F97E-78B3-05283F06B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8" y="0"/>
            <a:ext cx="28749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9">
            <a:extLst>
              <a:ext uri="{FF2B5EF4-FFF2-40B4-BE49-F238E27FC236}">
                <a16:creationId xmlns:a16="http://schemas.microsoft.com/office/drawing/2014/main" id="{35C8C22D-0221-B85C-5ECD-82BE09BC5B0F}"/>
              </a:ext>
            </a:extLst>
          </p:cNvPr>
          <p:cNvSpPr txBox="1">
            <a:spLocks noChangeArrowheads="1"/>
          </p:cNvSpPr>
          <p:nvPr/>
        </p:nvSpPr>
        <p:spPr bwMode="auto">
          <a:xfrm>
            <a:off x="6372225" y="44450"/>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solidFill>
                  <a:schemeClr val="bg1"/>
                </a:solidFill>
              </a:rPr>
              <a:t>JMW Turner (1775-1851)</a:t>
            </a:r>
            <a:r>
              <a:rPr lang="en-GB" altLang="en-US" sz="1600">
                <a:solidFill>
                  <a:schemeClr val="bg1"/>
                </a:solidFill>
              </a:rPr>
              <a:t> </a:t>
            </a:r>
          </a:p>
        </p:txBody>
      </p:sp>
      <p:pic>
        <p:nvPicPr>
          <p:cNvPr id="6153" name="Picture 20" descr="File:Millais - Ophelia.jpg">
            <a:hlinkClick r:id="rId4"/>
            <a:extLst>
              <a:ext uri="{FF2B5EF4-FFF2-40B4-BE49-F238E27FC236}">
                <a16:creationId xmlns:a16="http://schemas.microsoft.com/office/drawing/2014/main" id="{7A9E4705-D797-BF3B-1779-3E5823327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573463"/>
            <a:ext cx="43561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21">
            <a:extLst>
              <a:ext uri="{FF2B5EF4-FFF2-40B4-BE49-F238E27FC236}">
                <a16:creationId xmlns:a16="http://schemas.microsoft.com/office/drawing/2014/main" id="{C2029B81-CD69-6E6B-5ABC-E6C2AB7D62F1}"/>
              </a:ext>
            </a:extLst>
          </p:cNvPr>
          <p:cNvSpPr txBox="1">
            <a:spLocks noChangeArrowheads="1"/>
          </p:cNvSpPr>
          <p:nvPr/>
        </p:nvSpPr>
        <p:spPr bwMode="auto">
          <a:xfrm>
            <a:off x="4859338" y="6308725"/>
            <a:ext cx="410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t>John Everett Millais (1829-1896)</a:t>
            </a:r>
            <a:r>
              <a:rPr lang="en-GB" alt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6" descr="julia margaret cameron, the rosebud garden of girls, 1868  via geldenkirchen">
            <a:hlinkClick r:id="rId2"/>
            <a:extLst>
              <a:ext uri="{FF2B5EF4-FFF2-40B4-BE49-F238E27FC236}">
                <a16:creationId xmlns:a16="http://schemas.microsoft.com/office/drawing/2014/main" id="{27467122-9DFC-4F5C-E7F4-1E37B49CB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142875"/>
            <a:ext cx="304323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Julia Margaret Cameron ~ ‘Venus Chiding Cupid and Removing His Wings’  1872&amp;#160;via">
            <a:extLst>
              <a:ext uri="{FF2B5EF4-FFF2-40B4-BE49-F238E27FC236}">
                <a16:creationId xmlns:a16="http://schemas.microsoft.com/office/drawing/2014/main" id="{0F848511-9ED7-8862-2E5F-96AEF4E97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213100"/>
            <a:ext cx="30670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descr="Julia Margaret Cameron, 1872.&#10;via">
            <a:hlinkClick r:id="rId5"/>
            <a:extLst>
              <a:ext uri="{FF2B5EF4-FFF2-40B4-BE49-F238E27FC236}">
                <a16:creationId xmlns:a16="http://schemas.microsoft.com/office/drawing/2014/main" id="{76879A44-AC8C-FD01-265C-742BE9DC0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3211513"/>
            <a:ext cx="28432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Julia Margaret Cameron       The Echo 1868&amp;#160;via&#10;">
            <a:hlinkClick r:id="rId7"/>
            <a:extLst>
              <a:ext uri="{FF2B5EF4-FFF2-40B4-BE49-F238E27FC236}">
                <a16:creationId xmlns:a16="http://schemas.microsoft.com/office/drawing/2014/main" id="{075EE78E-7CC2-64D3-72A6-2C95712AC1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75" y="3213100"/>
            <a:ext cx="30686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3">
            <a:extLst>
              <a:ext uri="{FF2B5EF4-FFF2-40B4-BE49-F238E27FC236}">
                <a16:creationId xmlns:a16="http://schemas.microsoft.com/office/drawing/2014/main" id="{943D16E7-4C9B-845C-41D9-81891A19658C}"/>
              </a:ext>
            </a:extLst>
          </p:cNvPr>
          <p:cNvSpPr txBox="1">
            <a:spLocks noChangeArrowheads="1"/>
          </p:cNvSpPr>
          <p:nvPr/>
        </p:nvSpPr>
        <p:spPr bwMode="auto">
          <a:xfrm>
            <a:off x="73025" y="38100"/>
            <a:ext cx="6227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Influences on Pictorialism: </a:t>
            </a:r>
            <a:r>
              <a:rPr lang="en-GB" altLang="en-US" sz="1400" i="1">
                <a:latin typeface="Verdana" panose="020B0604030504040204" pitchFamily="34" charset="0"/>
              </a:rPr>
              <a:t>Julia Margaret Cameron (1815-1879)</a:t>
            </a:r>
          </a:p>
        </p:txBody>
      </p:sp>
      <p:sp>
        <p:nvSpPr>
          <p:cNvPr id="7175" name="Text Box 14">
            <a:extLst>
              <a:ext uri="{FF2B5EF4-FFF2-40B4-BE49-F238E27FC236}">
                <a16:creationId xmlns:a16="http://schemas.microsoft.com/office/drawing/2014/main" id="{42B4ECFF-3860-906A-2E83-9E8034BFA2CE}"/>
              </a:ext>
            </a:extLst>
          </p:cNvPr>
          <p:cNvSpPr txBox="1">
            <a:spLocks noChangeArrowheads="1"/>
          </p:cNvSpPr>
          <p:nvPr/>
        </p:nvSpPr>
        <p:spPr bwMode="auto">
          <a:xfrm>
            <a:off x="179388" y="549275"/>
            <a:ext cx="58324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t>Julia Margaret Cameron was a photographer in the Victorian era. The bulk of Cameron's photographs fit into two categories – closely framed portraits and illustrative allegories based on religious and literary works. In the allegorical works in particular, her artistic influence was clearly Pre-Raphaelite, with far-away looks and limp poses and soft lighting. Cameron’s photographs were unconventional in their intimacy and their particular visual habit of created blur through both long exposures, where the subject moved and by leaving the lens intentionally out of focus.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1">
            <a:extLst>
              <a:ext uri="{FF2B5EF4-FFF2-40B4-BE49-F238E27FC236}">
                <a16:creationId xmlns:a16="http://schemas.microsoft.com/office/drawing/2014/main" id="{E0D8571C-B708-FAB4-2253-9C9C28B8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208" b="13083"/>
          <a:stretch>
            <a:fillRect/>
          </a:stretch>
        </p:blipFill>
        <p:spPr bwMode="auto">
          <a:xfrm>
            <a:off x="250825" y="3789363"/>
            <a:ext cx="58674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h2_1994">
            <a:extLst>
              <a:ext uri="{FF2B5EF4-FFF2-40B4-BE49-F238E27FC236}">
                <a16:creationId xmlns:a16="http://schemas.microsoft.com/office/drawing/2014/main" id="{E2A65EC1-A874-6AEC-57BD-F70714D8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447516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RI_62560">
            <a:extLst>
              <a:ext uri="{FF2B5EF4-FFF2-40B4-BE49-F238E27FC236}">
                <a16:creationId xmlns:a16="http://schemas.microsoft.com/office/drawing/2014/main" id="{A255CB40-9C31-F186-F5E9-C8091B4AC7B0}"/>
              </a:ext>
            </a:extLst>
          </p:cNvPr>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5003800" y="476250"/>
            <a:ext cx="3821113"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a:extLst>
              <a:ext uri="{FF2B5EF4-FFF2-40B4-BE49-F238E27FC236}">
                <a16:creationId xmlns:a16="http://schemas.microsoft.com/office/drawing/2014/main" id="{FE22DF3D-5F09-18CD-5E27-60B8D31CB804}"/>
              </a:ext>
            </a:extLst>
          </p:cNvPr>
          <p:cNvSpPr txBox="1">
            <a:spLocks noChangeArrowheads="1"/>
          </p:cNvSpPr>
          <p:nvPr/>
        </p:nvSpPr>
        <p:spPr bwMode="auto">
          <a:xfrm>
            <a:off x="6372225" y="3789363"/>
            <a:ext cx="24479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In 1889 Peter Henry Emerson (1856-1936) expounded his theory of </a:t>
            </a:r>
            <a:r>
              <a:rPr lang="en-GB" altLang="en-US" sz="1400" i="1">
                <a:latin typeface="Verdana" panose="020B0604030504040204" pitchFamily="34" charset="0"/>
              </a:rPr>
              <a:t>Naturalistic Photography</a:t>
            </a:r>
            <a:r>
              <a:rPr lang="en-GB" altLang="en-US" sz="1400">
                <a:latin typeface="Verdana" panose="020B0604030504040204" pitchFamily="34" charset="0"/>
              </a:rPr>
              <a:t> which the Pictorialist used to promote photography as an art rather than science. Their handcrafted prints were in visual opposition to the sharp b/w contrast of the commercial print</a:t>
            </a:r>
          </a:p>
        </p:txBody>
      </p:sp>
      <p:sp>
        <p:nvSpPr>
          <p:cNvPr id="8198" name="Text Box 7">
            <a:extLst>
              <a:ext uri="{FF2B5EF4-FFF2-40B4-BE49-F238E27FC236}">
                <a16:creationId xmlns:a16="http://schemas.microsoft.com/office/drawing/2014/main" id="{6321145F-09E6-BDE7-19E1-1761C49B14C9}"/>
              </a:ext>
            </a:extLst>
          </p:cNvPr>
          <p:cNvSpPr txBox="1">
            <a:spLocks noChangeArrowheads="1"/>
          </p:cNvSpPr>
          <p:nvPr/>
        </p:nvSpPr>
        <p:spPr bwMode="auto">
          <a:xfrm>
            <a:off x="268288" y="38100"/>
            <a:ext cx="8624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Verdana" panose="020B0604030504040204" pitchFamily="34" charset="0"/>
              </a:rPr>
              <a:t>Influences on Pictorialism: Emerson’s </a:t>
            </a:r>
            <a:r>
              <a:rPr lang="en-GB" altLang="en-US" b="1" i="1">
                <a:latin typeface="Verdana" panose="020B0604030504040204" pitchFamily="34" charset="0"/>
              </a:rPr>
              <a:t>Naturalistic Photography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descr="h2_33">
            <a:extLst>
              <a:ext uri="{FF2B5EF4-FFF2-40B4-BE49-F238E27FC236}">
                <a16:creationId xmlns:a16="http://schemas.microsoft.com/office/drawing/2014/main" id="{2E05B91A-2E14-00BD-4005-505F77C20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876550"/>
            <a:ext cx="28575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tumblr_l4r234yP7m1qah2gqo1_500">
            <a:extLst>
              <a:ext uri="{FF2B5EF4-FFF2-40B4-BE49-F238E27FC236}">
                <a16:creationId xmlns:a16="http://schemas.microsoft.com/office/drawing/2014/main" id="{27619787-58C7-5AAD-F0D6-471C97591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352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tumblr_kup0eivka01qzued7o1_500">
            <a:extLst>
              <a:ext uri="{FF2B5EF4-FFF2-40B4-BE49-F238E27FC236}">
                <a16:creationId xmlns:a16="http://schemas.microsoft.com/office/drawing/2014/main" id="{CAD65543-852F-6C83-124B-4F4EC5FD2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0"/>
            <a:ext cx="39243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D9CA818B-0716-5822-9019-C2E25DA1B98D}"/>
              </a:ext>
            </a:extLst>
          </p:cNvPr>
          <p:cNvSpPr txBox="1">
            <a:spLocks noChangeArrowheads="1"/>
          </p:cNvSpPr>
          <p:nvPr/>
        </p:nvSpPr>
        <p:spPr bwMode="auto">
          <a:xfrm>
            <a:off x="4140200" y="649128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a:latin typeface="Verdana" panose="020B0604030504040204" pitchFamily="34" charset="0"/>
              </a:rPr>
              <a:t>Hugo Henneberg</a:t>
            </a:r>
          </a:p>
        </p:txBody>
      </p:sp>
      <p:sp>
        <p:nvSpPr>
          <p:cNvPr id="9222" name="Text Box 6">
            <a:extLst>
              <a:ext uri="{FF2B5EF4-FFF2-40B4-BE49-F238E27FC236}">
                <a16:creationId xmlns:a16="http://schemas.microsoft.com/office/drawing/2014/main" id="{83DAB62F-6D5B-83A2-1438-65DBCF2A055A}"/>
              </a:ext>
            </a:extLst>
          </p:cNvPr>
          <p:cNvSpPr txBox="1">
            <a:spLocks noChangeArrowheads="1"/>
          </p:cNvSpPr>
          <p:nvPr/>
        </p:nvSpPr>
        <p:spPr bwMode="auto">
          <a:xfrm>
            <a:off x="6480175" y="2276475"/>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a:latin typeface="Verdana" panose="020B0604030504040204" pitchFamily="34" charset="0"/>
              </a:rPr>
              <a:t>Hans Watcek</a:t>
            </a:r>
          </a:p>
        </p:txBody>
      </p:sp>
      <p:sp>
        <p:nvSpPr>
          <p:cNvPr id="9223" name="Text Box 7">
            <a:extLst>
              <a:ext uri="{FF2B5EF4-FFF2-40B4-BE49-F238E27FC236}">
                <a16:creationId xmlns:a16="http://schemas.microsoft.com/office/drawing/2014/main" id="{149A1FA0-E8C4-1E95-7839-1867BDE5C7F1}"/>
              </a:ext>
            </a:extLst>
          </p:cNvPr>
          <p:cNvSpPr txBox="1">
            <a:spLocks noChangeArrowheads="1"/>
          </p:cNvSpPr>
          <p:nvPr/>
        </p:nvSpPr>
        <p:spPr bwMode="auto">
          <a:xfrm>
            <a:off x="250825" y="350043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a:latin typeface="Verdana" panose="020B0604030504040204" pitchFamily="34" charset="0"/>
              </a:rPr>
              <a:t>Heinrich Kuhn</a:t>
            </a:r>
          </a:p>
        </p:txBody>
      </p:sp>
      <p:pic>
        <p:nvPicPr>
          <p:cNvPr id="9224" name="Picture 8" descr="Hugo+Henneberg,+1894">
            <a:extLst>
              <a:ext uri="{FF2B5EF4-FFF2-40B4-BE49-F238E27FC236}">
                <a16:creationId xmlns:a16="http://schemas.microsoft.com/office/drawing/2014/main" id="{90EE9B26-DC5F-4B69-759F-DF967A67A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71950"/>
            <a:ext cx="3810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a:extLst>
              <a:ext uri="{FF2B5EF4-FFF2-40B4-BE49-F238E27FC236}">
                <a16:creationId xmlns:a16="http://schemas.microsoft.com/office/drawing/2014/main" id="{546EA642-10D0-F34D-EA1B-F57725E32673}"/>
              </a:ext>
            </a:extLst>
          </p:cNvPr>
          <p:cNvSpPr txBox="1">
            <a:spLocks noChangeArrowheads="1"/>
          </p:cNvSpPr>
          <p:nvPr/>
        </p:nvSpPr>
        <p:spPr bwMode="auto">
          <a:xfrm>
            <a:off x="0" y="4221163"/>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latin typeface="Verdana" panose="020B0604030504040204" pitchFamily="34" charset="0"/>
              </a:rPr>
              <a:t>Hugo Henneberg</a:t>
            </a:r>
          </a:p>
        </p:txBody>
      </p:sp>
      <p:sp>
        <p:nvSpPr>
          <p:cNvPr id="9226" name="Rectangle 10">
            <a:extLst>
              <a:ext uri="{FF2B5EF4-FFF2-40B4-BE49-F238E27FC236}">
                <a16:creationId xmlns:a16="http://schemas.microsoft.com/office/drawing/2014/main" id="{79DD83E2-C4BC-A69D-7D0F-A143E7A953B6}"/>
              </a:ext>
            </a:extLst>
          </p:cNvPr>
          <p:cNvSpPr>
            <a:spLocks noChangeArrowheads="1"/>
          </p:cNvSpPr>
          <p:nvPr/>
        </p:nvSpPr>
        <p:spPr bwMode="auto">
          <a:xfrm>
            <a:off x="2987675" y="260350"/>
            <a:ext cx="22669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A number of different photographic groups and associations emerged that promoted Pictorialism such as: </a:t>
            </a:r>
            <a:br>
              <a:rPr lang="en-GB" altLang="en-US" sz="1400">
                <a:latin typeface="Verdana" panose="020B0604030504040204" pitchFamily="34" charset="0"/>
              </a:rPr>
            </a:br>
            <a:endParaRPr lang="en-GB" altLang="en-US" sz="1400">
              <a:latin typeface="Verdana" panose="020B0604030504040204" pitchFamily="34" charset="0"/>
            </a:endParaRPr>
          </a:p>
        </p:txBody>
      </p:sp>
      <p:sp>
        <p:nvSpPr>
          <p:cNvPr id="9227" name="Rectangle 11">
            <a:extLst>
              <a:ext uri="{FF2B5EF4-FFF2-40B4-BE49-F238E27FC236}">
                <a16:creationId xmlns:a16="http://schemas.microsoft.com/office/drawing/2014/main" id="{B6E92C7C-639E-45B3-7D2E-44D1331CC0AD}"/>
              </a:ext>
            </a:extLst>
          </p:cNvPr>
          <p:cNvSpPr>
            <a:spLocks noChangeArrowheads="1"/>
          </p:cNvSpPr>
          <p:nvPr/>
        </p:nvSpPr>
        <p:spPr bwMode="auto">
          <a:xfrm>
            <a:off x="2987675" y="1773238"/>
            <a:ext cx="21955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latin typeface="Verdana" panose="020B0604030504040204" pitchFamily="34" charset="0"/>
              </a:rPr>
              <a:t>The Vienna Camera Club (Austria)</a:t>
            </a:r>
          </a:p>
        </p:txBody>
      </p:sp>
      <p:sp>
        <p:nvSpPr>
          <p:cNvPr id="9228" name="Text Box 12">
            <a:extLst>
              <a:ext uri="{FF2B5EF4-FFF2-40B4-BE49-F238E27FC236}">
                <a16:creationId xmlns:a16="http://schemas.microsoft.com/office/drawing/2014/main" id="{CAD8DB60-225B-8AAC-39EA-8C2584436980}"/>
              </a:ext>
            </a:extLst>
          </p:cNvPr>
          <p:cNvSpPr txBox="1">
            <a:spLocks noChangeArrowheads="1"/>
          </p:cNvSpPr>
          <p:nvPr/>
        </p:nvSpPr>
        <p:spPr bwMode="auto">
          <a:xfrm>
            <a:off x="6877050" y="2924175"/>
            <a:ext cx="208756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Technically Photographic art should imitate the conventions of academic painting showing an arrangement of elements such as figures, foreground interest, peripheral framing and background closure. Pictorialism would purposefully construct a picture – it might be ‘taken’ from nature but it had to be ‘made’.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robinson">
            <a:extLst>
              <a:ext uri="{FF2B5EF4-FFF2-40B4-BE49-F238E27FC236}">
                <a16:creationId xmlns:a16="http://schemas.microsoft.com/office/drawing/2014/main" id="{1711C018-BD95-B067-1A8D-9610465FF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100"/>
            <a:ext cx="38512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00E47676-289D-84EC-C7D8-08E8E269D3FE}"/>
              </a:ext>
            </a:extLst>
          </p:cNvPr>
          <p:cNvSpPr>
            <a:spLocks noChangeArrowheads="1"/>
          </p:cNvSpPr>
          <p:nvPr/>
        </p:nvSpPr>
        <p:spPr bwMode="auto">
          <a:xfrm>
            <a:off x="34925" y="242093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a:latin typeface="Verdana" panose="020B0604030504040204" pitchFamily="34" charset="0"/>
              </a:rPr>
              <a:t>H P ROBINSON</a:t>
            </a:r>
            <a:br>
              <a:rPr lang="en-GB" altLang="en-US" sz="1200">
                <a:latin typeface="Verdana" panose="020B0604030504040204" pitchFamily="34" charset="0"/>
              </a:rPr>
            </a:br>
            <a:r>
              <a:rPr lang="en-GB" altLang="en-US" sz="1200">
                <a:latin typeface="Verdana" panose="020B0604030504040204" pitchFamily="34" charset="0"/>
              </a:rPr>
              <a:t>HE NEVER TOLD HIS LOVE (1884)</a:t>
            </a:r>
          </a:p>
        </p:txBody>
      </p:sp>
      <p:pic>
        <p:nvPicPr>
          <p:cNvPr id="10244" name="Picture 4" descr="Cottage Garden c1890 by Joseph Gale (c1835-1906), copyright NMPFT/SSPL">
            <a:extLst>
              <a:ext uri="{FF2B5EF4-FFF2-40B4-BE49-F238E27FC236}">
                <a16:creationId xmlns:a16="http://schemas.microsoft.com/office/drawing/2014/main" id="{174EC565-697D-1337-51DC-F8EBF7DC5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25669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03D20097-770D-C2C7-B7EA-ED75D9296647}"/>
              </a:ext>
            </a:extLst>
          </p:cNvPr>
          <p:cNvSpPr>
            <a:spLocks noChangeArrowheads="1"/>
          </p:cNvSpPr>
          <p:nvPr/>
        </p:nvSpPr>
        <p:spPr bwMode="auto">
          <a:xfrm>
            <a:off x="-107950" y="6356350"/>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latin typeface="Verdana" panose="020B0604030504040204" pitchFamily="34" charset="0"/>
              </a:rPr>
              <a:t>JOSEPH GALE</a:t>
            </a:r>
            <a:endParaRPr lang="en-GB" altLang="en-US" sz="1200">
              <a:latin typeface="Verdana" panose="020B0604030504040204" pitchFamily="34" charset="0"/>
            </a:endParaRPr>
          </a:p>
          <a:p>
            <a:pPr algn="ctr" eaLnBrk="1" hangingPunct="1"/>
            <a:r>
              <a:rPr lang="en-GB" altLang="en-US" sz="1200" b="1">
                <a:latin typeface="Verdana" panose="020B0604030504040204" pitchFamily="34" charset="0"/>
              </a:rPr>
              <a:t>COTTAGE GARDEN (c 1890)</a:t>
            </a:r>
          </a:p>
        </p:txBody>
      </p:sp>
      <p:pic>
        <p:nvPicPr>
          <p:cNvPr id="10246" name="Picture 6" descr="Reflections (1899) by George Davison, copyright NMPFT/SSPL">
            <a:extLst>
              <a:ext uri="{FF2B5EF4-FFF2-40B4-BE49-F238E27FC236}">
                <a16:creationId xmlns:a16="http://schemas.microsoft.com/office/drawing/2014/main" id="{FC3D5520-E56B-C762-7C89-399E6E667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3213100"/>
            <a:ext cx="25685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8E37352E-A787-9DEF-DC79-1526418A1156}"/>
              </a:ext>
            </a:extLst>
          </p:cNvPr>
          <p:cNvSpPr>
            <a:spLocks noChangeArrowheads="1"/>
          </p:cNvSpPr>
          <p:nvPr/>
        </p:nvSpPr>
        <p:spPr bwMode="auto">
          <a:xfrm>
            <a:off x="2916238" y="6400800"/>
            <a:ext cx="193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latin typeface="Verdana" panose="020B0604030504040204" pitchFamily="34" charset="0"/>
              </a:rPr>
              <a:t>GEORGE DAVISON</a:t>
            </a:r>
            <a:endParaRPr lang="en-GB" altLang="en-US" sz="1200">
              <a:latin typeface="Verdana" panose="020B0604030504040204" pitchFamily="34" charset="0"/>
            </a:endParaRPr>
          </a:p>
          <a:p>
            <a:pPr algn="ctr" eaLnBrk="1" hangingPunct="1"/>
            <a:r>
              <a:rPr lang="en-GB" altLang="en-US" sz="1200" b="1">
                <a:latin typeface="Verdana" panose="020B0604030504040204" pitchFamily="34" charset="0"/>
              </a:rPr>
              <a:t>REFLECTIONS (1899</a:t>
            </a:r>
          </a:p>
        </p:txBody>
      </p:sp>
      <p:pic>
        <p:nvPicPr>
          <p:cNvPr id="10248" name="Picture 8" descr="Pulborough Bridge (c 1900) by Charles Job, copyright NMPFT/SSPL">
            <a:extLst>
              <a:ext uri="{FF2B5EF4-FFF2-40B4-BE49-F238E27FC236}">
                <a16:creationId xmlns:a16="http://schemas.microsoft.com/office/drawing/2014/main" id="{0D755DC0-7E50-892F-90DF-CBEF5F7DF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4105275"/>
            <a:ext cx="3708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a:extLst>
              <a:ext uri="{FF2B5EF4-FFF2-40B4-BE49-F238E27FC236}">
                <a16:creationId xmlns:a16="http://schemas.microsoft.com/office/drawing/2014/main" id="{E7B6EA62-DC48-3C06-8677-DED9A50B1101}"/>
              </a:ext>
            </a:extLst>
          </p:cNvPr>
          <p:cNvSpPr>
            <a:spLocks noChangeArrowheads="1"/>
          </p:cNvSpPr>
          <p:nvPr/>
        </p:nvSpPr>
        <p:spPr bwMode="auto">
          <a:xfrm>
            <a:off x="5508625" y="64008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a:latin typeface="Verdana" panose="020B0604030504040204" pitchFamily="34" charset="0"/>
              </a:rPr>
              <a:t>CHARLES JOB</a:t>
            </a:r>
            <a:br>
              <a:rPr lang="en-GB" altLang="en-US" sz="1200">
                <a:latin typeface="Verdana" panose="020B0604030504040204" pitchFamily="34" charset="0"/>
              </a:rPr>
            </a:br>
            <a:r>
              <a:rPr lang="en-GB" altLang="en-US" sz="1200">
                <a:latin typeface="Verdana" panose="020B0604030504040204" pitchFamily="34" charset="0"/>
              </a:rPr>
              <a:t>PULBOROUGH BRIDGE (c 1900)</a:t>
            </a:r>
          </a:p>
        </p:txBody>
      </p:sp>
      <p:pic>
        <p:nvPicPr>
          <p:cNvPr id="10250" name="Picture 10" descr="Fleeting and Far (1903), Alfred Horsley Hinton 1863-1908, copyright NMPFT/SSPL">
            <a:extLst>
              <a:ext uri="{FF2B5EF4-FFF2-40B4-BE49-F238E27FC236}">
                <a16:creationId xmlns:a16="http://schemas.microsoft.com/office/drawing/2014/main" id="{75F3FA9D-AD6F-1832-3F85-FAD955938C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700" y="476250"/>
            <a:ext cx="26543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a:extLst>
              <a:ext uri="{FF2B5EF4-FFF2-40B4-BE49-F238E27FC236}">
                <a16:creationId xmlns:a16="http://schemas.microsoft.com/office/drawing/2014/main" id="{54F37FAD-F3D8-C05B-CF9A-305D10064C7D}"/>
              </a:ext>
            </a:extLst>
          </p:cNvPr>
          <p:cNvSpPr>
            <a:spLocks noChangeArrowheads="1"/>
          </p:cNvSpPr>
          <p:nvPr/>
        </p:nvSpPr>
        <p:spPr bwMode="auto">
          <a:xfrm>
            <a:off x="6516688" y="3403600"/>
            <a:ext cx="249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latin typeface="Verdana" panose="020B0604030504040204" pitchFamily="34" charset="0"/>
              </a:rPr>
              <a:t>ALFRED HORLSEY HINTON</a:t>
            </a:r>
            <a:endParaRPr lang="en-GB" altLang="en-US" sz="1200">
              <a:latin typeface="Verdana" panose="020B0604030504040204" pitchFamily="34" charset="0"/>
            </a:endParaRPr>
          </a:p>
          <a:p>
            <a:pPr algn="ctr" eaLnBrk="1" hangingPunct="1"/>
            <a:r>
              <a:rPr lang="en-GB" altLang="en-US" sz="1200" b="1">
                <a:latin typeface="Verdana" panose="020B0604030504040204" pitchFamily="34" charset="0"/>
              </a:rPr>
              <a:t>FLEETING AND FAR (1903)</a:t>
            </a:r>
          </a:p>
        </p:txBody>
      </p:sp>
      <p:sp>
        <p:nvSpPr>
          <p:cNvPr id="10252" name="Rectangle 12">
            <a:extLst>
              <a:ext uri="{FF2B5EF4-FFF2-40B4-BE49-F238E27FC236}">
                <a16:creationId xmlns:a16="http://schemas.microsoft.com/office/drawing/2014/main" id="{260C72C8-1545-BCF8-0356-692BBCB4F6E0}"/>
              </a:ext>
            </a:extLst>
          </p:cNvPr>
          <p:cNvSpPr>
            <a:spLocks noChangeArrowheads="1"/>
          </p:cNvSpPr>
          <p:nvPr/>
        </p:nvSpPr>
        <p:spPr bwMode="auto">
          <a:xfrm>
            <a:off x="3924300" y="68263"/>
            <a:ext cx="558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latin typeface="Verdana" panose="020B0604030504040204" pitchFamily="34" charset="0"/>
              </a:rPr>
              <a:t>The Brotherhood of the Linked Ring (London)</a:t>
            </a:r>
          </a:p>
        </p:txBody>
      </p:sp>
      <p:sp>
        <p:nvSpPr>
          <p:cNvPr id="10253" name="Rectangle 13">
            <a:extLst>
              <a:ext uri="{FF2B5EF4-FFF2-40B4-BE49-F238E27FC236}">
                <a16:creationId xmlns:a16="http://schemas.microsoft.com/office/drawing/2014/main" id="{5F441BDB-A30A-32CE-00CF-3218351270A6}"/>
              </a:ext>
            </a:extLst>
          </p:cNvPr>
          <p:cNvSpPr>
            <a:spLocks noChangeArrowheads="1"/>
          </p:cNvSpPr>
          <p:nvPr/>
        </p:nvSpPr>
        <p:spPr bwMode="auto">
          <a:xfrm>
            <a:off x="4211638" y="476250"/>
            <a:ext cx="2303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br>
              <a:rPr lang="en-GB" altLang="en-US" sz="1400">
                <a:latin typeface="Verdana" panose="020B0604030504040204" pitchFamily="34" charset="0"/>
              </a:rPr>
            </a:br>
            <a:endParaRPr lang="en-GB" altLang="en-US" sz="1400">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alvin-langdon-coburn1">
            <a:extLst>
              <a:ext uri="{FF2B5EF4-FFF2-40B4-BE49-F238E27FC236}">
                <a16:creationId xmlns:a16="http://schemas.microsoft.com/office/drawing/2014/main" id="{0C3F4664-2CA2-E3DD-B0B6-7DC397259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284538"/>
            <a:ext cx="26955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tieglitz_equivalent">
            <a:extLst>
              <a:ext uri="{FF2B5EF4-FFF2-40B4-BE49-F238E27FC236}">
                <a16:creationId xmlns:a16="http://schemas.microsoft.com/office/drawing/2014/main" id="{F1CF5B02-6A3B-BDEE-640A-0EAF551B6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0"/>
            <a:ext cx="352266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artwork_images_1108_126895_alfred-stieglitz">
            <a:extLst>
              <a:ext uri="{FF2B5EF4-FFF2-40B4-BE49-F238E27FC236}">
                <a16:creationId xmlns:a16="http://schemas.microsoft.com/office/drawing/2014/main" id="{49B5654F-13C4-95ED-62EA-239B504FC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26988"/>
            <a:ext cx="22034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2_49">
            <a:extLst>
              <a:ext uri="{FF2B5EF4-FFF2-40B4-BE49-F238E27FC236}">
                <a16:creationId xmlns:a16="http://schemas.microsoft.com/office/drawing/2014/main" id="{1C541E5D-9EA3-8D11-0C89-D0F5CE538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5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USAPsteichen">
            <a:extLst>
              <a:ext uri="{FF2B5EF4-FFF2-40B4-BE49-F238E27FC236}">
                <a16:creationId xmlns:a16="http://schemas.microsoft.com/office/drawing/2014/main" id="{32F7A3A1-E98F-E1AC-6694-6E98374B8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850" y="3284538"/>
            <a:ext cx="285115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a:extLst>
              <a:ext uri="{FF2B5EF4-FFF2-40B4-BE49-F238E27FC236}">
                <a16:creationId xmlns:a16="http://schemas.microsoft.com/office/drawing/2014/main" id="{18CC2C9C-25AF-E87B-CA5A-FB69B47F5366}"/>
              </a:ext>
            </a:extLst>
          </p:cNvPr>
          <p:cNvSpPr txBox="1">
            <a:spLocks noChangeArrowheads="1"/>
          </p:cNvSpPr>
          <p:nvPr/>
        </p:nvSpPr>
        <p:spPr bwMode="auto">
          <a:xfrm>
            <a:off x="0" y="2403475"/>
            <a:ext cx="5940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Alfred Stieglitz:  </a:t>
            </a:r>
            <a:r>
              <a:rPr lang="en-GB" altLang="en-US" sz="1400" i="1">
                <a:latin typeface="Verdana" panose="020B0604030504040204" pitchFamily="34" charset="0"/>
              </a:rPr>
              <a:t>Equivalent</a:t>
            </a:r>
            <a:r>
              <a:rPr lang="en-GB" altLang="en-US" sz="1400">
                <a:latin typeface="Verdana" panose="020B0604030504040204" pitchFamily="34" charset="0"/>
              </a:rPr>
              <a:t> (cloud studies)</a:t>
            </a:r>
          </a:p>
        </p:txBody>
      </p:sp>
      <p:sp>
        <p:nvSpPr>
          <p:cNvPr id="11272" name="Text Box 8">
            <a:extLst>
              <a:ext uri="{FF2B5EF4-FFF2-40B4-BE49-F238E27FC236}">
                <a16:creationId xmlns:a16="http://schemas.microsoft.com/office/drawing/2014/main" id="{A7ABFE0F-29CE-B0CB-4000-407FE618189A}"/>
              </a:ext>
            </a:extLst>
          </p:cNvPr>
          <p:cNvSpPr txBox="1">
            <a:spLocks noChangeArrowheads="1"/>
          </p:cNvSpPr>
          <p:nvPr/>
        </p:nvSpPr>
        <p:spPr bwMode="auto">
          <a:xfrm>
            <a:off x="6372225" y="6508750"/>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400">
                <a:latin typeface="Verdana" panose="020B0604030504040204" pitchFamily="34" charset="0"/>
              </a:rPr>
              <a:t>Edward Steichen</a:t>
            </a:r>
          </a:p>
        </p:txBody>
      </p:sp>
      <p:sp>
        <p:nvSpPr>
          <p:cNvPr id="11273" name="Rectangle 9">
            <a:extLst>
              <a:ext uri="{FF2B5EF4-FFF2-40B4-BE49-F238E27FC236}">
                <a16:creationId xmlns:a16="http://schemas.microsoft.com/office/drawing/2014/main" id="{409851C3-9B9F-46DB-F19F-70F5CD37C5F5}"/>
              </a:ext>
            </a:extLst>
          </p:cNvPr>
          <p:cNvSpPr>
            <a:spLocks noChangeArrowheads="1"/>
          </p:cNvSpPr>
          <p:nvPr/>
        </p:nvSpPr>
        <p:spPr bwMode="auto">
          <a:xfrm>
            <a:off x="1187450" y="2852738"/>
            <a:ext cx="712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Verdana" panose="020B0604030504040204" pitchFamily="34" charset="0"/>
              </a:rPr>
              <a:t>Photo-Secession (New York) founded by Alfred Stieglitz</a:t>
            </a:r>
          </a:p>
        </p:txBody>
      </p:sp>
      <p:pic>
        <p:nvPicPr>
          <p:cNvPr id="11274" name="Picture 10" descr="alvin_langdon_coburn_700">
            <a:extLst>
              <a:ext uri="{FF2B5EF4-FFF2-40B4-BE49-F238E27FC236}">
                <a16:creationId xmlns:a16="http://schemas.microsoft.com/office/drawing/2014/main" id="{62A2001F-3914-4979-FBE7-CB7D58FFD6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4538"/>
            <a:ext cx="275272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1">
            <a:extLst>
              <a:ext uri="{FF2B5EF4-FFF2-40B4-BE49-F238E27FC236}">
                <a16:creationId xmlns:a16="http://schemas.microsoft.com/office/drawing/2014/main" id="{89DE5DF2-409E-9965-69A2-D4037FBFEE17}"/>
              </a:ext>
            </a:extLst>
          </p:cNvPr>
          <p:cNvSpPr txBox="1">
            <a:spLocks noChangeArrowheads="1"/>
          </p:cNvSpPr>
          <p:nvPr/>
        </p:nvSpPr>
        <p:spPr bwMode="auto">
          <a:xfrm>
            <a:off x="0" y="6453188"/>
            <a:ext cx="277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Alvin Langdon Coburn</a:t>
            </a:r>
          </a:p>
        </p:txBody>
      </p:sp>
      <p:sp>
        <p:nvSpPr>
          <p:cNvPr id="11276" name="Text Box 12">
            <a:extLst>
              <a:ext uri="{FF2B5EF4-FFF2-40B4-BE49-F238E27FC236}">
                <a16:creationId xmlns:a16="http://schemas.microsoft.com/office/drawing/2014/main" id="{371829D5-48B8-609C-6D61-1D74561F8B70}"/>
              </a:ext>
            </a:extLst>
          </p:cNvPr>
          <p:cNvSpPr txBox="1">
            <a:spLocks noChangeArrowheads="1"/>
          </p:cNvSpPr>
          <p:nvPr/>
        </p:nvSpPr>
        <p:spPr bwMode="auto">
          <a:xfrm>
            <a:off x="3132138" y="6453188"/>
            <a:ext cx="277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Alvin Langdon Coburn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FredHollandDay2">
            <a:extLst>
              <a:ext uri="{FF2B5EF4-FFF2-40B4-BE49-F238E27FC236}">
                <a16:creationId xmlns:a16="http://schemas.microsoft.com/office/drawing/2014/main" id="{FC892AED-214A-B101-9CC7-A8504543E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3105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85D8CD9D-3528-66F1-9BF4-1B2219BF3BEB}"/>
              </a:ext>
            </a:extLst>
          </p:cNvPr>
          <p:cNvSpPr txBox="1">
            <a:spLocks noChangeArrowheads="1"/>
          </p:cNvSpPr>
          <p:nvPr/>
        </p:nvSpPr>
        <p:spPr bwMode="auto">
          <a:xfrm>
            <a:off x="468313" y="443706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400">
                <a:latin typeface="Verdana" panose="020B0604030504040204" pitchFamily="34" charset="0"/>
              </a:rPr>
              <a:t>F Holland Day</a:t>
            </a:r>
          </a:p>
        </p:txBody>
      </p:sp>
      <p:pic>
        <p:nvPicPr>
          <p:cNvPr id="12292" name="Picture 4" descr="2007-12-18__11-26-41Image3">
            <a:extLst>
              <a:ext uri="{FF2B5EF4-FFF2-40B4-BE49-F238E27FC236}">
                <a16:creationId xmlns:a16="http://schemas.microsoft.com/office/drawing/2014/main" id="{C6421A7B-62BE-47E0-ED27-8FDAF2DE1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15888"/>
            <a:ext cx="31686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CD268213-F1EE-79DE-C2FB-174D6D6FE66A}"/>
              </a:ext>
            </a:extLst>
          </p:cNvPr>
          <p:cNvSpPr txBox="1">
            <a:spLocks noChangeArrowheads="1"/>
          </p:cNvSpPr>
          <p:nvPr/>
        </p:nvSpPr>
        <p:spPr bwMode="auto">
          <a:xfrm>
            <a:off x="539750" y="616585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endParaRPr lang="en-US" altLang="en-US">
              <a:latin typeface="Verdana" panose="020B0604030504040204" pitchFamily="34" charset="0"/>
            </a:endParaRPr>
          </a:p>
        </p:txBody>
      </p:sp>
      <p:sp>
        <p:nvSpPr>
          <p:cNvPr id="12294" name="Rectangle 6">
            <a:extLst>
              <a:ext uri="{FF2B5EF4-FFF2-40B4-BE49-F238E27FC236}">
                <a16:creationId xmlns:a16="http://schemas.microsoft.com/office/drawing/2014/main" id="{6F0AB656-9B44-F903-3C6F-30873FE8944E}"/>
              </a:ext>
            </a:extLst>
          </p:cNvPr>
          <p:cNvSpPr>
            <a:spLocks noChangeArrowheads="1"/>
          </p:cNvSpPr>
          <p:nvPr/>
        </p:nvSpPr>
        <p:spPr bwMode="auto">
          <a:xfrm>
            <a:off x="4702175" y="2187575"/>
            <a:ext cx="1814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sz="1400">
                <a:latin typeface="Verdana" panose="020B0604030504040204" pitchFamily="34" charset="0"/>
              </a:rPr>
              <a:t>Gertrude Käsebier</a:t>
            </a:r>
          </a:p>
        </p:txBody>
      </p:sp>
      <p:pic>
        <p:nvPicPr>
          <p:cNvPr id="12295" name="Picture 7" descr="Frank_Eugene_-_Adam_und_Eva_1898">
            <a:extLst>
              <a:ext uri="{FF2B5EF4-FFF2-40B4-BE49-F238E27FC236}">
                <a16:creationId xmlns:a16="http://schemas.microsoft.com/office/drawing/2014/main" id="{4F3D1EC3-0E31-DAA7-FDB7-C2301A439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3500438"/>
            <a:ext cx="23955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a:extLst>
              <a:ext uri="{FF2B5EF4-FFF2-40B4-BE49-F238E27FC236}">
                <a16:creationId xmlns:a16="http://schemas.microsoft.com/office/drawing/2014/main" id="{CACEF623-79CE-D264-8E09-0C2084A79497}"/>
              </a:ext>
            </a:extLst>
          </p:cNvPr>
          <p:cNvSpPr>
            <a:spLocks noChangeArrowheads="1"/>
          </p:cNvSpPr>
          <p:nvPr/>
        </p:nvSpPr>
        <p:spPr bwMode="auto">
          <a:xfrm>
            <a:off x="6732588" y="6432550"/>
            <a:ext cx="140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a:latin typeface="Verdana" panose="020B0604030504040204" pitchFamily="34" charset="0"/>
              </a:rPr>
              <a:t>Frank Eugene</a:t>
            </a:r>
          </a:p>
        </p:txBody>
      </p:sp>
      <p:pic>
        <p:nvPicPr>
          <p:cNvPr id="12297" name="Picture 9" descr="78885_348999">
            <a:extLst>
              <a:ext uri="{FF2B5EF4-FFF2-40B4-BE49-F238E27FC236}">
                <a16:creationId xmlns:a16="http://schemas.microsoft.com/office/drawing/2014/main" id="{43459948-69C3-E38B-5B9C-9DCAD5A7B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44450"/>
            <a:ext cx="24130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DSCF2854 copy">
            <a:extLst>
              <a:ext uri="{FF2B5EF4-FFF2-40B4-BE49-F238E27FC236}">
                <a16:creationId xmlns:a16="http://schemas.microsoft.com/office/drawing/2014/main" id="{B513CE59-CA7D-51F0-17C8-1034D1DAC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708275"/>
            <a:ext cx="31781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a:extLst>
              <a:ext uri="{FF2B5EF4-FFF2-40B4-BE49-F238E27FC236}">
                <a16:creationId xmlns:a16="http://schemas.microsoft.com/office/drawing/2014/main" id="{89EC070D-8903-93A0-6A34-A155C8E27B3F}"/>
              </a:ext>
            </a:extLst>
          </p:cNvPr>
          <p:cNvSpPr txBox="1">
            <a:spLocks noChangeArrowheads="1"/>
          </p:cNvSpPr>
          <p:nvPr/>
        </p:nvSpPr>
        <p:spPr bwMode="auto">
          <a:xfrm>
            <a:off x="3419475" y="6453188"/>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Verdana" panose="020B0604030504040204" pitchFamily="34" charset="0"/>
              </a:rPr>
              <a:t>Clarence H White</a:t>
            </a:r>
          </a:p>
        </p:txBody>
      </p:sp>
      <p:sp>
        <p:nvSpPr>
          <p:cNvPr id="12300" name="Rectangle 12">
            <a:extLst>
              <a:ext uri="{FF2B5EF4-FFF2-40B4-BE49-F238E27FC236}">
                <a16:creationId xmlns:a16="http://schemas.microsoft.com/office/drawing/2014/main" id="{3D7F0B9B-3338-35DB-9D8A-F574105D998D}"/>
              </a:ext>
            </a:extLst>
          </p:cNvPr>
          <p:cNvSpPr>
            <a:spLocks noChangeArrowheads="1"/>
          </p:cNvSpPr>
          <p:nvPr/>
        </p:nvSpPr>
        <p:spPr bwMode="auto">
          <a:xfrm>
            <a:off x="6804025" y="2997200"/>
            <a:ext cx="140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a:latin typeface="Verdana" panose="020B0604030504040204" pitchFamily="34" charset="0"/>
              </a:rPr>
              <a:t>Frank Eugene</a:t>
            </a:r>
          </a:p>
        </p:txBody>
      </p:sp>
      <p:sp>
        <p:nvSpPr>
          <p:cNvPr id="12301" name="Text Box 13">
            <a:extLst>
              <a:ext uri="{FF2B5EF4-FFF2-40B4-BE49-F238E27FC236}">
                <a16:creationId xmlns:a16="http://schemas.microsoft.com/office/drawing/2014/main" id="{D1DE50D3-F50F-CBB2-5225-BBAFB91EC029}"/>
              </a:ext>
            </a:extLst>
          </p:cNvPr>
          <p:cNvSpPr txBox="1">
            <a:spLocks noChangeArrowheads="1"/>
          </p:cNvSpPr>
          <p:nvPr/>
        </p:nvSpPr>
        <p:spPr bwMode="auto">
          <a:xfrm>
            <a:off x="250825" y="5229225"/>
            <a:ext cx="2808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latin typeface="Verdana" panose="020B0604030504040204" pitchFamily="34" charset="0"/>
              </a:rPr>
              <a:t>Other members of Photo-Secession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lipse">
  <a:themeElements>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1227</Words>
  <Application>Microsoft Macintosh PowerPoint</Application>
  <PresentationFormat>On-screen Show (4:3)</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Verdana</vt:lpstr>
      <vt:lpstr>Wingdings</vt:lpstr>
      <vt:lpstr>Default Design</vt:lpstr>
      <vt:lpstr>Eclipse</vt:lpstr>
      <vt:lpstr>Pictorialism vs Realism</vt:lpstr>
      <vt:lpstr>Pictorialism 1880s-1920s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Theory…Straight Photography and Realism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Toft</dc:creator>
  <cp:lastModifiedBy>Martin Toft</cp:lastModifiedBy>
  <cp:revision>9</cp:revision>
  <dcterms:created xsi:type="dcterms:W3CDTF">2010-11-07T18:28:44Z</dcterms:created>
  <dcterms:modified xsi:type="dcterms:W3CDTF">2026-02-08T12:25:49Z</dcterms:modified>
</cp:coreProperties>
</file>